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1" r:id="rId29"/>
    <p:sldId id="282" r:id="rId30"/>
    <p:sldId id="283" r:id="rId31"/>
    <p:sldId id="284" r:id="rId32"/>
    <p:sldId id="285" r:id="rId33"/>
    <p:sldId id="286" r:id="rId34"/>
    <p:sldId id="292" r:id="rId35"/>
    <p:sldId id="293" r:id="rId36"/>
    <p:sldId id="294" r:id="rId37"/>
    <p:sldId id="295" r:id="rId38"/>
    <p:sldId id="296" r:id="rId39"/>
    <p:sldId id="297" r:id="rId40"/>
    <p:sldId id="299" r:id="rId41"/>
    <p:sldId id="300" r:id="rId42"/>
    <p:sldId id="301" r:id="rId43"/>
    <p:sldId id="303" r:id="rId44"/>
    <p:sldId id="304" r:id="rId45"/>
    <p:sldId id="305" r:id="rId46"/>
    <p:sldId id="306" r:id="rId47"/>
    <p:sldId id="307" r:id="rId48"/>
  </p:sldIdLst>
  <p:sldSz cx="9144000" cy="5143500" type="screen16x9"/>
  <p:notesSz cx="9144000" cy="51435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50BF826-5E51-4E27-8B23-B559BB4B8C8F}" v="97" dt="2023-12-21T20:03:18.914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586" y="6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viewProps" Target="view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8" Type="http://schemas.openxmlformats.org/officeDocument/2006/relationships/slide" Target="slides/slide4.xml"/><Relationship Id="rId51" Type="http://schemas.openxmlformats.org/officeDocument/2006/relationships/theme" Target="theme/theme1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niel Daughtry-Weiss (S)" userId="4f26adb2-4506-4e53-a712-8a633a0a9dc6" providerId="ADAL" clId="{F50BF826-5E51-4E27-8B23-B559BB4B8C8F}"/>
    <pc:docChg chg="undo custSel modSld">
      <pc:chgData name="Daniel Daughtry-Weiss (S)" userId="4f26adb2-4506-4e53-a712-8a633a0a9dc6" providerId="ADAL" clId="{F50BF826-5E51-4E27-8B23-B559BB4B8C8F}" dt="2023-12-21T20:05:51.156" v="444" actId="20577"/>
      <pc:docMkLst>
        <pc:docMk/>
      </pc:docMkLst>
      <pc:sldChg chg="modSp mod">
        <pc:chgData name="Daniel Daughtry-Weiss (S)" userId="4f26adb2-4506-4e53-a712-8a633a0a9dc6" providerId="ADAL" clId="{F50BF826-5E51-4E27-8B23-B559BB4B8C8F}" dt="2023-12-21T18:08:42.604" v="253" actId="20577"/>
        <pc:sldMkLst>
          <pc:docMk/>
          <pc:sldMk cId="0" sldId="264"/>
        </pc:sldMkLst>
        <pc:spChg chg="mod">
          <ac:chgData name="Daniel Daughtry-Weiss (S)" userId="4f26adb2-4506-4e53-a712-8a633a0a9dc6" providerId="ADAL" clId="{F50BF826-5E51-4E27-8B23-B559BB4B8C8F}" dt="2023-12-21T18:08:42.604" v="253" actId="20577"/>
          <ac:spMkLst>
            <pc:docMk/>
            <pc:sldMk cId="0" sldId="264"/>
            <ac:spMk id="2" creationId="{00000000-0000-0000-0000-000000000000}"/>
          </ac:spMkLst>
        </pc:spChg>
      </pc:sldChg>
      <pc:sldChg chg="addSp delSp modSp mod">
        <pc:chgData name="Daniel Daughtry-Weiss (S)" userId="4f26adb2-4506-4e53-a712-8a633a0a9dc6" providerId="ADAL" clId="{F50BF826-5E51-4E27-8B23-B559BB4B8C8F}" dt="2023-12-21T20:05:51.156" v="444" actId="20577"/>
        <pc:sldMkLst>
          <pc:docMk/>
          <pc:sldMk cId="0" sldId="267"/>
        </pc:sldMkLst>
        <pc:spChg chg="mod">
          <ac:chgData name="Daniel Daughtry-Weiss (S)" userId="4f26adb2-4506-4e53-a712-8a633a0a9dc6" providerId="ADAL" clId="{F50BF826-5E51-4E27-8B23-B559BB4B8C8F}" dt="2023-12-21T19:04:45.794" v="385" actId="20577"/>
          <ac:spMkLst>
            <pc:docMk/>
            <pc:sldMk cId="0" sldId="267"/>
            <ac:spMk id="4" creationId="{00000000-0000-0000-0000-000000000000}"/>
          </ac:spMkLst>
        </pc:spChg>
        <pc:spChg chg="mod">
          <ac:chgData name="Daniel Daughtry-Weiss (S)" userId="4f26adb2-4506-4e53-a712-8a633a0a9dc6" providerId="ADAL" clId="{F50BF826-5E51-4E27-8B23-B559BB4B8C8F}" dt="2023-12-21T20:03:28.953" v="429" actId="21"/>
          <ac:spMkLst>
            <pc:docMk/>
            <pc:sldMk cId="0" sldId="267"/>
            <ac:spMk id="5" creationId="{00000000-0000-0000-0000-000000000000}"/>
          </ac:spMkLst>
        </pc:spChg>
        <pc:spChg chg="mod">
          <ac:chgData name="Daniel Daughtry-Weiss (S)" userId="4f26adb2-4506-4e53-a712-8a633a0a9dc6" providerId="ADAL" clId="{F50BF826-5E51-4E27-8B23-B559BB4B8C8F}" dt="2023-12-21T20:05:51.156" v="444" actId="20577"/>
          <ac:spMkLst>
            <pc:docMk/>
            <pc:sldMk cId="0" sldId="267"/>
            <ac:spMk id="6" creationId="{00000000-0000-0000-0000-000000000000}"/>
          </ac:spMkLst>
        </pc:spChg>
        <pc:spChg chg="add mod">
          <ac:chgData name="Daniel Daughtry-Weiss (S)" userId="4f26adb2-4506-4e53-a712-8a633a0a9dc6" providerId="ADAL" clId="{F50BF826-5E51-4E27-8B23-B559BB4B8C8F}" dt="2023-12-21T20:04:08.950" v="436" actId="14100"/>
          <ac:spMkLst>
            <pc:docMk/>
            <pc:sldMk cId="0" sldId="267"/>
            <ac:spMk id="8" creationId="{B9DB54C7-E2D2-AA35-A335-292714ADC8FB}"/>
          </ac:spMkLst>
        </pc:spChg>
        <pc:spChg chg="add del mod">
          <ac:chgData name="Daniel Daughtry-Weiss (S)" userId="4f26adb2-4506-4e53-a712-8a633a0a9dc6" providerId="ADAL" clId="{F50BF826-5E51-4E27-8B23-B559BB4B8C8F}" dt="2023-12-21T20:05:33.054" v="440" actId="20577"/>
          <ac:spMkLst>
            <pc:docMk/>
            <pc:sldMk cId="0" sldId="267"/>
            <ac:spMk id="10" creationId="{00000000-0000-0000-0000-000000000000}"/>
          </ac:spMkLst>
        </pc:spChg>
        <pc:spChg chg="add mod">
          <ac:chgData name="Daniel Daughtry-Weiss (S)" userId="4f26adb2-4506-4e53-a712-8a633a0a9dc6" providerId="ADAL" clId="{F50BF826-5E51-4E27-8B23-B559BB4B8C8F}" dt="2023-12-20T19:41:14.102" v="236" actId="255"/>
          <ac:spMkLst>
            <pc:docMk/>
            <pc:sldMk cId="0" sldId="267"/>
            <ac:spMk id="15" creationId="{9131CADA-32F6-717E-8D99-5418BA677C37}"/>
          </ac:spMkLst>
        </pc:spChg>
        <pc:picChg chg="del">
          <ac:chgData name="Daniel Daughtry-Weiss (S)" userId="4f26adb2-4506-4e53-a712-8a633a0a9dc6" providerId="ADAL" clId="{F50BF826-5E51-4E27-8B23-B559BB4B8C8F}" dt="2023-12-20T19:36:49.868" v="217" actId="478"/>
          <ac:picMkLst>
            <pc:docMk/>
            <pc:sldMk cId="0" sldId="267"/>
            <ac:picMk id="8" creationId="{00000000-0000-0000-0000-000000000000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1594485"/>
            <a:ext cx="7772400" cy="10801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2880360"/>
            <a:ext cx="6400800" cy="1285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12/21/2023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5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470"/>
              </a:lnSpc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rgbClr val="0C3957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850" b="0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12/21/2023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5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470"/>
              </a:lnSpc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rgbClr val="0C3957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19087" y="1269999"/>
            <a:ext cx="4104640" cy="31470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50" b="0" i="0" u="sng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945126" y="1269618"/>
            <a:ext cx="3841750" cy="34728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50" b="0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12/21/2023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5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470"/>
              </a:lnSpc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rgbClr val="0C3957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12/21/2023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5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470"/>
              </a:lnSpc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12/21/2023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5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470"/>
              </a:lnSpc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4653279"/>
            <a:ext cx="9143999" cy="487678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21932" y="141922"/>
            <a:ext cx="6758940" cy="5753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0">
                <a:solidFill>
                  <a:srgbClr val="0C3957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68934" y="1059497"/>
            <a:ext cx="8406130" cy="30473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50" b="0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5"/>
            <a:ext cx="292608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12/21/2023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3339" y="4937839"/>
            <a:ext cx="272415" cy="2089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5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470"/>
              </a:lnSpc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sam.gov/content/home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14.pn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13.jpg"/><Relationship Id="rId4" Type="http://schemas.openxmlformats.org/officeDocument/2006/relationships/image" Target="../media/image1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png"/><Relationship Id="rId4" Type="http://schemas.openxmlformats.org/officeDocument/2006/relationships/image" Target="../media/image41.jp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13" Type="http://schemas.openxmlformats.org/officeDocument/2006/relationships/image" Target="../media/image59.png"/><Relationship Id="rId3" Type="http://schemas.openxmlformats.org/officeDocument/2006/relationships/image" Target="../media/image51.jpg"/><Relationship Id="rId7" Type="http://schemas.openxmlformats.org/officeDocument/2006/relationships/image" Target="../media/image55.png"/><Relationship Id="rId12" Type="http://schemas.openxmlformats.org/officeDocument/2006/relationships/hyperlink" Target="https://play.google.com/store/apps/details?id=com.mobile_grants" TargetMode="External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11" Type="http://schemas.openxmlformats.org/officeDocument/2006/relationships/image" Target="../media/image58.png"/><Relationship Id="rId5" Type="http://schemas.openxmlformats.org/officeDocument/2006/relationships/image" Target="../media/image53.jpg"/><Relationship Id="rId10" Type="http://schemas.openxmlformats.org/officeDocument/2006/relationships/hyperlink" Target="https://itunes.apple.com/us/app/grants-gov/id1312983000?mt=8&amp;ign-mpt=uo%3D4" TargetMode="External"/><Relationship Id="rId4" Type="http://schemas.openxmlformats.org/officeDocument/2006/relationships/image" Target="../media/image52.png"/><Relationship Id="rId9" Type="http://schemas.openxmlformats.org/officeDocument/2006/relationships/image" Target="../media/image57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hyperlink" Target="https://grantsgovprod.wordpress.com/" TargetMode="External"/><Relationship Id="rId13" Type="http://schemas.openxmlformats.org/officeDocument/2006/relationships/image" Target="../media/image64.png"/><Relationship Id="rId18" Type="http://schemas.openxmlformats.org/officeDocument/2006/relationships/hyperlink" Target="http://grants-gov.blogspot.com/" TargetMode="External"/><Relationship Id="rId3" Type="http://schemas.openxmlformats.org/officeDocument/2006/relationships/image" Target="../media/image60.png"/><Relationship Id="rId7" Type="http://schemas.openxmlformats.org/officeDocument/2006/relationships/image" Target="../media/image62.png"/><Relationship Id="rId12" Type="http://schemas.openxmlformats.org/officeDocument/2006/relationships/hyperlink" Target="https://itunes.apple.com/us/app/grants-gov/id1312983000?mt=8&amp;ign-mpt=uo%3D4" TargetMode="External"/><Relationship Id="rId17" Type="http://schemas.openxmlformats.org/officeDocument/2006/relationships/image" Target="../media/image67.png"/><Relationship Id="rId2" Type="http://schemas.openxmlformats.org/officeDocument/2006/relationships/hyperlink" Target="mailto:support@grants.gov" TargetMode="External"/><Relationship Id="rId16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user/GrantsGovUS" TargetMode="External"/><Relationship Id="rId11" Type="http://schemas.openxmlformats.org/officeDocument/2006/relationships/hyperlink" Target="mailto:Community@grants.gov" TargetMode="External"/><Relationship Id="rId5" Type="http://schemas.openxmlformats.org/officeDocument/2006/relationships/hyperlink" Target="https://twitter.com/grantsdotgov" TargetMode="External"/><Relationship Id="rId15" Type="http://schemas.openxmlformats.org/officeDocument/2006/relationships/image" Target="../media/image65.png"/><Relationship Id="rId10" Type="http://schemas.openxmlformats.org/officeDocument/2006/relationships/image" Target="../media/image63.png"/><Relationship Id="rId4" Type="http://schemas.openxmlformats.org/officeDocument/2006/relationships/image" Target="../media/image61.png"/><Relationship Id="rId9" Type="http://schemas.openxmlformats.org/officeDocument/2006/relationships/hyperlink" Target="https://www.grants.gov/help/html/help/index.htm" TargetMode="External"/><Relationship Id="rId14" Type="http://schemas.openxmlformats.org/officeDocument/2006/relationships/hyperlink" Target="https://play.google.com/store/apps/details?id=com.mobile_grants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am.gov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5140959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78739" y="4892039"/>
            <a:ext cx="2420620" cy="2457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50" i="1" spc="-30" dirty="0">
                <a:solidFill>
                  <a:srgbClr val="FFFFFF"/>
                </a:solidFill>
                <a:latin typeface="Calibri"/>
                <a:cs typeface="Calibri"/>
              </a:rPr>
              <a:t>Version:</a:t>
            </a:r>
            <a:r>
              <a:rPr sz="1450" i="1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50" i="1" spc="-25" dirty="0">
                <a:solidFill>
                  <a:srgbClr val="FFFFFF"/>
                </a:solidFill>
                <a:latin typeface="Calibri"/>
                <a:cs typeface="Calibri"/>
              </a:rPr>
              <a:t>Grants.gov</a:t>
            </a:r>
            <a:r>
              <a:rPr sz="1450" i="1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50" i="1" dirty="0">
                <a:solidFill>
                  <a:srgbClr val="FFFFFF"/>
                </a:solidFill>
                <a:latin typeface="Calibri"/>
                <a:cs typeface="Calibri"/>
              </a:rPr>
              <a:t>Release</a:t>
            </a:r>
            <a:r>
              <a:rPr sz="1450" i="1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50" i="1" spc="-20" dirty="0">
                <a:solidFill>
                  <a:srgbClr val="FFFFFF"/>
                </a:solidFill>
                <a:latin typeface="Calibri"/>
                <a:cs typeface="Calibri"/>
              </a:rPr>
              <a:t>18.2</a:t>
            </a:r>
            <a:endParaRPr sz="145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65455" y="459486"/>
            <a:ext cx="8281034" cy="7588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4800" dirty="0"/>
              <a:t>Grants.gov</a:t>
            </a:r>
            <a:r>
              <a:rPr sz="4800" spc="-195" dirty="0"/>
              <a:t> </a:t>
            </a:r>
            <a:r>
              <a:rPr sz="4800" dirty="0"/>
              <a:t>Applicant</a:t>
            </a:r>
            <a:r>
              <a:rPr sz="4800" spc="-50" dirty="0"/>
              <a:t> </a:t>
            </a:r>
            <a:r>
              <a:rPr sz="4800" spc="-10" dirty="0"/>
              <a:t>Overview</a:t>
            </a:r>
            <a:endParaRPr sz="48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469353" y="988709"/>
            <a:ext cx="2802890" cy="1675130"/>
            <a:chOff x="3302571" y="1047178"/>
            <a:chExt cx="2802890" cy="167513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312160" y="1056639"/>
              <a:ext cx="2783840" cy="165608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3307334" y="1051940"/>
              <a:ext cx="2793365" cy="1665605"/>
            </a:xfrm>
            <a:custGeom>
              <a:avLst/>
              <a:gdLst/>
              <a:ahLst/>
              <a:cxnLst/>
              <a:rect l="l" t="t" r="r" b="b"/>
              <a:pathLst>
                <a:path w="2793365" h="1665605">
                  <a:moveTo>
                    <a:pt x="0" y="1665605"/>
                  </a:moveTo>
                  <a:lnTo>
                    <a:pt x="2793365" y="1665605"/>
                  </a:lnTo>
                  <a:lnTo>
                    <a:pt x="2793365" y="0"/>
                  </a:lnTo>
                  <a:lnTo>
                    <a:pt x="0" y="0"/>
                  </a:lnTo>
                  <a:lnTo>
                    <a:pt x="0" y="1665605"/>
                  </a:lnTo>
                  <a:close/>
                </a:path>
              </a:pathLst>
            </a:custGeom>
            <a:ln w="9525">
              <a:solidFill>
                <a:srgbClr val="0C39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1219200" y="2812294"/>
            <a:ext cx="5149215" cy="371475"/>
          </a:xfrm>
          <a:prstGeom prst="rect">
            <a:avLst/>
          </a:prstGeom>
        </p:spPr>
        <p:txBody>
          <a:bodyPr vert="horz" wrap="square" lIns="0" tIns="34925" rIns="0" bIns="0" rtlCol="0">
            <a:spAutoFit/>
          </a:bodyPr>
          <a:lstStyle/>
          <a:p>
            <a:pPr marL="246379" marR="5080" indent="-233679">
              <a:lnSpc>
                <a:spcPts val="1280"/>
              </a:lnSpc>
              <a:spcBef>
                <a:spcPts val="275"/>
              </a:spcBef>
              <a:buChar char="•"/>
              <a:tabLst>
                <a:tab pos="245745" algn="l"/>
                <a:tab pos="246379" algn="l"/>
              </a:tabLst>
            </a:pPr>
            <a:r>
              <a:rPr sz="1250" spc="-10" dirty="0">
                <a:latin typeface="Tahoma"/>
                <a:cs typeface="Tahoma"/>
              </a:rPr>
              <a:t>Organization</a:t>
            </a:r>
            <a:r>
              <a:rPr sz="1250" spc="120" dirty="0">
                <a:latin typeface="Tahoma"/>
                <a:cs typeface="Tahoma"/>
              </a:rPr>
              <a:t> </a:t>
            </a:r>
            <a:r>
              <a:rPr sz="1250" dirty="0">
                <a:latin typeface="Tahoma"/>
                <a:cs typeface="Tahoma"/>
              </a:rPr>
              <a:t>data</a:t>
            </a:r>
            <a:r>
              <a:rPr sz="1250" spc="-40" dirty="0">
                <a:latin typeface="Tahoma"/>
                <a:cs typeface="Tahoma"/>
              </a:rPr>
              <a:t> </a:t>
            </a:r>
            <a:r>
              <a:rPr sz="1250" dirty="0">
                <a:latin typeface="Tahoma"/>
                <a:cs typeface="Tahoma"/>
              </a:rPr>
              <a:t>and</a:t>
            </a:r>
            <a:r>
              <a:rPr sz="1250" spc="-65" dirty="0">
                <a:latin typeface="Tahoma"/>
                <a:cs typeface="Tahoma"/>
              </a:rPr>
              <a:t> </a:t>
            </a:r>
            <a:r>
              <a:rPr sz="1250" dirty="0">
                <a:latin typeface="Tahoma"/>
                <a:cs typeface="Tahoma"/>
              </a:rPr>
              <a:t>EBiz</a:t>
            </a:r>
            <a:r>
              <a:rPr sz="1250" spc="40" dirty="0">
                <a:latin typeface="Tahoma"/>
                <a:cs typeface="Tahoma"/>
              </a:rPr>
              <a:t> </a:t>
            </a:r>
            <a:r>
              <a:rPr sz="1250" dirty="0">
                <a:latin typeface="Tahoma"/>
                <a:cs typeface="Tahoma"/>
              </a:rPr>
              <a:t>POC</a:t>
            </a:r>
            <a:r>
              <a:rPr sz="1250" spc="-45" dirty="0">
                <a:latin typeface="Tahoma"/>
                <a:cs typeface="Tahoma"/>
              </a:rPr>
              <a:t> </a:t>
            </a:r>
            <a:r>
              <a:rPr sz="1250" spc="-10" dirty="0">
                <a:latin typeface="Tahoma"/>
                <a:cs typeface="Tahoma"/>
              </a:rPr>
              <a:t>information</a:t>
            </a:r>
            <a:r>
              <a:rPr sz="1250" spc="130" dirty="0">
                <a:latin typeface="Tahoma"/>
                <a:cs typeface="Tahoma"/>
              </a:rPr>
              <a:t> </a:t>
            </a:r>
            <a:r>
              <a:rPr sz="1250" dirty="0">
                <a:latin typeface="Tahoma"/>
                <a:cs typeface="Tahoma"/>
              </a:rPr>
              <a:t>are</a:t>
            </a:r>
            <a:r>
              <a:rPr sz="1250" spc="-40" dirty="0">
                <a:latin typeface="Tahoma"/>
                <a:cs typeface="Tahoma"/>
              </a:rPr>
              <a:t> </a:t>
            </a:r>
            <a:r>
              <a:rPr sz="1250" dirty="0">
                <a:latin typeface="Tahoma"/>
                <a:cs typeface="Tahoma"/>
              </a:rPr>
              <a:t>transferred</a:t>
            </a:r>
            <a:r>
              <a:rPr sz="1250" spc="5" dirty="0">
                <a:latin typeface="Tahoma"/>
                <a:cs typeface="Tahoma"/>
              </a:rPr>
              <a:t> </a:t>
            </a:r>
            <a:r>
              <a:rPr sz="1250" spc="-25" dirty="0">
                <a:latin typeface="Tahoma"/>
                <a:cs typeface="Tahoma"/>
              </a:rPr>
              <a:t>electronically </a:t>
            </a:r>
            <a:r>
              <a:rPr sz="1250" dirty="0">
                <a:latin typeface="Tahoma"/>
                <a:cs typeface="Tahoma"/>
              </a:rPr>
              <a:t>from</a:t>
            </a:r>
            <a:r>
              <a:rPr sz="1250" spc="25" dirty="0">
                <a:latin typeface="Tahoma"/>
                <a:cs typeface="Tahoma"/>
              </a:rPr>
              <a:t> </a:t>
            </a:r>
            <a:r>
              <a:rPr sz="1250" dirty="0">
                <a:latin typeface="Tahoma"/>
                <a:cs typeface="Tahoma"/>
              </a:rPr>
              <a:t>SAM</a:t>
            </a:r>
            <a:r>
              <a:rPr sz="1250" spc="-40" dirty="0">
                <a:latin typeface="Tahoma"/>
                <a:cs typeface="Tahoma"/>
              </a:rPr>
              <a:t> </a:t>
            </a:r>
            <a:r>
              <a:rPr sz="1250" dirty="0">
                <a:latin typeface="Tahoma"/>
                <a:cs typeface="Tahoma"/>
              </a:rPr>
              <a:t>to</a:t>
            </a:r>
            <a:r>
              <a:rPr sz="1250" spc="-10" dirty="0">
                <a:latin typeface="Tahoma"/>
                <a:cs typeface="Tahoma"/>
              </a:rPr>
              <a:t> Grants.gov</a:t>
            </a:r>
            <a:endParaRPr sz="1250" dirty="0">
              <a:latin typeface="Tahoma"/>
              <a:cs typeface="Tahom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223010" y="3316257"/>
            <a:ext cx="5145405" cy="371475"/>
          </a:xfrm>
          <a:prstGeom prst="rect">
            <a:avLst/>
          </a:prstGeom>
        </p:spPr>
        <p:txBody>
          <a:bodyPr vert="horz" wrap="square" lIns="0" tIns="34925" rIns="0" bIns="0" rtlCol="0">
            <a:spAutoFit/>
          </a:bodyPr>
          <a:lstStyle/>
          <a:p>
            <a:pPr marL="246379" marR="5080" indent="-233679">
              <a:lnSpc>
                <a:spcPts val="1280"/>
              </a:lnSpc>
              <a:spcBef>
                <a:spcPts val="275"/>
              </a:spcBef>
              <a:buChar char="•"/>
              <a:tabLst>
                <a:tab pos="245745" algn="l"/>
                <a:tab pos="246379" algn="l"/>
              </a:tabLst>
            </a:pPr>
            <a:r>
              <a:rPr sz="1250" spc="-10" dirty="0">
                <a:latin typeface="Tahoma"/>
                <a:cs typeface="Tahoma"/>
              </a:rPr>
              <a:t>Applicants</a:t>
            </a:r>
            <a:r>
              <a:rPr sz="1250" spc="145" dirty="0">
                <a:latin typeface="Tahoma"/>
                <a:cs typeface="Tahoma"/>
              </a:rPr>
              <a:t> </a:t>
            </a:r>
            <a:r>
              <a:rPr sz="1250" spc="-25" dirty="0">
                <a:latin typeface="Tahoma"/>
                <a:cs typeface="Tahoma"/>
              </a:rPr>
              <a:t>within</a:t>
            </a:r>
            <a:r>
              <a:rPr sz="1250" spc="245" dirty="0">
                <a:latin typeface="Tahoma"/>
                <a:cs typeface="Tahoma"/>
              </a:rPr>
              <a:t> </a:t>
            </a:r>
            <a:r>
              <a:rPr sz="1250" dirty="0">
                <a:latin typeface="Tahoma"/>
                <a:cs typeface="Tahoma"/>
              </a:rPr>
              <a:t>the</a:t>
            </a:r>
            <a:r>
              <a:rPr sz="1250" spc="-50" dirty="0">
                <a:latin typeface="Tahoma"/>
                <a:cs typeface="Tahoma"/>
              </a:rPr>
              <a:t> </a:t>
            </a:r>
            <a:r>
              <a:rPr sz="1250" spc="-10" dirty="0">
                <a:latin typeface="Tahoma"/>
                <a:cs typeface="Tahoma"/>
              </a:rPr>
              <a:t>organization</a:t>
            </a:r>
            <a:r>
              <a:rPr sz="1250" spc="120" dirty="0">
                <a:latin typeface="Tahoma"/>
                <a:cs typeface="Tahoma"/>
              </a:rPr>
              <a:t> </a:t>
            </a:r>
            <a:r>
              <a:rPr sz="1250" dirty="0">
                <a:latin typeface="Tahoma"/>
                <a:cs typeface="Tahoma"/>
              </a:rPr>
              <a:t>can</a:t>
            </a:r>
            <a:r>
              <a:rPr sz="1250" spc="-80" dirty="0">
                <a:latin typeface="Tahoma"/>
                <a:cs typeface="Tahoma"/>
              </a:rPr>
              <a:t> </a:t>
            </a:r>
            <a:r>
              <a:rPr sz="1250" dirty="0">
                <a:latin typeface="Tahoma"/>
                <a:cs typeface="Tahoma"/>
              </a:rPr>
              <a:t>add</a:t>
            </a:r>
            <a:r>
              <a:rPr sz="1250" spc="-70" dirty="0">
                <a:latin typeface="Tahoma"/>
                <a:cs typeface="Tahoma"/>
              </a:rPr>
              <a:t> </a:t>
            </a:r>
            <a:r>
              <a:rPr sz="1250" dirty="0">
                <a:latin typeface="Tahoma"/>
                <a:cs typeface="Tahoma"/>
              </a:rPr>
              <a:t>a</a:t>
            </a:r>
            <a:r>
              <a:rPr sz="1250" spc="-50" dirty="0">
                <a:latin typeface="Tahoma"/>
                <a:cs typeface="Tahoma"/>
              </a:rPr>
              <a:t> </a:t>
            </a:r>
            <a:r>
              <a:rPr sz="1250" dirty="0">
                <a:latin typeface="Tahoma"/>
                <a:cs typeface="Tahoma"/>
              </a:rPr>
              <a:t>new</a:t>
            </a:r>
            <a:r>
              <a:rPr sz="1250" spc="-60" dirty="0">
                <a:latin typeface="Tahoma"/>
                <a:cs typeface="Tahoma"/>
              </a:rPr>
              <a:t> </a:t>
            </a:r>
            <a:r>
              <a:rPr sz="1250" spc="-10" dirty="0">
                <a:latin typeface="Tahoma"/>
                <a:cs typeface="Tahoma"/>
              </a:rPr>
              <a:t>profile</a:t>
            </a:r>
            <a:r>
              <a:rPr sz="1250" spc="145" dirty="0">
                <a:latin typeface="Tahoma"/>
                <a:cs typeface="Tahoma"/>
              </a:rPr>
              <a:t> </a:t>
            </a:r>
            <a:r>
              <a:rPr sz="1250" dirty="0">
                <a:latin typeface="Tahoma"/>
                <a:cs typeface="Tahoma"/>
              </a:rPr>
              <a:t>to</a:t>
            </a:r>
            <a:r>
              <a:rPr sz="1250" spc="-65" dirty="0">
                <a:latin typeface="Tahoma"/>
                <a:cs typeface="Tahoma"/>
              </a:rPr>
              <a:t> </a:t>
            </a:r>
            <a:r>
              <a:rPr sz="1250" dirty="0">
                <a:latin typeface="Tahoma"/>
                <a:cs typeface="Tahoma"/>
              </a:rPr>
              <a:t>their</a:t>
            </a:r>
            <a:r>
              <a:rPr sz="1250" spc="50" dirty="0">
                <a:latin typeface="Tahoma"/>
                <a:cs typeface="Tahoma"/>
              </a:rPr>
              <a:t> </a:t>
            </a:r>
            <a:r>
              <a:rPr sz="1250" spc="-10" dirty="0">
                <a:latin typeface="Tahoma"/>
                <a:cs typeface="Tahoma"/>
              </a:rPr>
              <a:t>account </a:t>
            </a:r>
            <a:r>
              <a:rPr sz="1250" dirty="0">
                <a:latin typeface="Tahoma"/>
                <a:cs typeface="Tahoma"/>
              </a:rPr>
              <a:t>to</a:t>
            </a:r>
            <a:r>
              <a:rPr sz="1250" spc="-55" dirty="0">
                <a:latin typeface="Tahoma"/>
                <a:cs typeface="Tahoma"/>
              </a:rPr>
              <a:t> </a:t>
            </a:r>
            <a:r>
              <a:rPr sz="1250" dirty="0">
                <a:latin typeface="Tahoma"/>
                <a:cs typeface="Tahoma"/>
              </a:rPr>
              <a:t>associate</a:t>
            </a:r>
            <a:r>
              <a:rPr sz="1250" spc="-40" dirty="0">
                <a:latin typeface="Tahoma"/>
                <a:cs typeface="Tahoma"/>
              </a:rPr>
              <a:t> </a:t>
            </a:r>
            <a:r>
              <a:rPr sz="1250" spc="-10" dirty="0">
                <a:latin typeface="Tahoma"/>
                <a:cs typeface="Tahoma"/>
              </a:rPr>
              <a:t>with</a:t>
            </a:r>
            <a:r>
              <a:rPr sz="1250" spc="135" dirty="0">
                <a:latin typeface="Tahoma"/>
                <a:cs typeface="Tahoma"/>
              </a:rPr>
              <a:t> </a:t>
            </a:r>
            <a:r>
              <a:rPr sz="1250" dirty="0">
                <a:latin typeface="Tahoma"/>
                <a:cs typeface="Tahoma"/>
              </a:rPr>
              <a:t>the</a:t>
            </a:r>
            <a:r>
              <a:rPr sz="1250" spc="-35" dirty="0">
                <a:latin typeface="Tahoma"/>
                <a:cs typeface="Tahoma"/>
              </a:rPr>
              <a:t> </a:t>
            </a:r>
            <a:r>
              <a:rPr sz="1250" spc="-10" dirty="0">
                <a:latin typeface="Tahoma"/>
                <a:cs typeface="Tahoma"/>
              </a:rPr>
              <a:t>organization</a:t>
            </a:r>
            <a:endParaRPr sz="1250" dirty="0">
              <a:latin typeface="Tahoma"/>
              <a:cs typeface="Tahom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219200" y="3850970"/>
            <a:ext cx="4963160" cy="407163"/>
          </a:xfrm>
          <a:prstGeom prst="rect">
            <a:avLst/>
          </a:prstGeom>
        </p:spPr>
        <p:txBody>
          <a:bodyPr vert="horz" wrap="square" lIns="0" tIns="34925" rIns="0" bIns="0" rtlCol="0">
            <a:spAutoFit/>
          </a:bodyPr>
          <a:lstStyle/>
          <a:p>
            <a:pPr marL="246379" marR="5080" indent="-233679">
              <a:lnSpc>
                <a:spcPts val="1280"/>
              </a:lnSpc>
              <a:spcBef>
                <a:spcPts val="275"/>
              </a:spcBef>
              <a:buChar char="•"/>
              <a:tabLst>
                <a:tab pos="245745" algn="l"/>
                <a:tab pos="246379" algn="l"/>
              </a:tabLst>
            </a:pPr>
            <a:r>
              <a:rPr lang="en-US" sz="1250" dirty="0">
                <a:latin typeface="Tahoma"/>
                <a:cs typeface="Tahoma"/>
              </a:rPr>
              <a:t>Visit SAM.gov for more information: </a:t>
            </a:r>
            <a:r>
              <a:rPr lang="en-US" sz="1250" dirty="0">
                <a:latin typeface="Tahoma"/>
                <a:cs typeface="Tahoma"/>
                <a:hlinkClick r:id="rId3"/>
              </a:rPr>
              <a:t>https://sam.gov/content/home</a:t>
            </a:r>
            <a:endParaRPr lang="en-US" sz="1250" dirty="0">
              <a:latin typeface="Tahoma"/>
              <a:cs typeface="Tahoma"/>
            </a:endParaRPr>
          </a:p>
          <a:p>
            <a:pPr marL="12700" marR="5080">
              <a:lnSpc>
                <a:spcPts val="1280"/>
              </a:lnSpc>
              <a:spcBef>
                <a:spcPts val="275"/>
              </a:spcBef>
              <a:tabLst>
                <a:tab pos="245745" algn="l"/>
                <a:tab pos="246379" algn="l"/>
              </a:tabLst>
            </a:pPr>
            <a:r>
              <a:rPr lang="en-US" sz="1200" dirty="0">
                <a:latin typeface="Tahoma"/>
                <a:cs typeface="Tahoma"/>
              </a:rPr>
              <a:t>  </a:t>
            </a:r>
            <a:endParaRPr sz="1200" dirty="0">
              <a:latin typeface="Tahoma"/>
              <a:cs typeface="Tahom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219200" y="4399286"/>
            <a:ext cx="4135754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6379" indent="-233679">
              <a:lnSpc>
                <a:spcPct val="100000"/>
              </a:lnSpc>
              <a:spcBef>
                <a:spcPts val="100"/>
              </a:spcBef>
              <a:buFont typeface="Tahoma"/>
              <a:buChar char="•"/>
              <a:tabLst>
                <a:tab pos="245745" algn="l"/>
                <a:tab pos="246379" algn="l"/>
              </a:tabLst>
            </a:pPr>
            <a:r>
              <a:rPr sz="1200" b="1" dirty="0">
                <a:latin typeface="Tahoma"/>
                <a:cs typeface="Tahoma"/>
              </a:rPr>
              <a:t>NOTE:</a:t>
            </a:r>
            <a:r>
              <a:rPr sz="1200" b="1" spc="-95" dirty="0">
                <a:latin typeface="Tahoma"/>
                <a:cs typeface="Tahoma"/>
              </a:rPr>
              <a:t> </a:t>
            </a:r>
            <a:r>
              <a:rPr sz="1200" b="1" dirty="0">
                <a:latin typeface="Tahoma"/>
                <a:cs typeface="Tahoma"/>
              </a:rPr>
              <a:t>SAM registration</a:t>
            </a:r>
            <a:r>
              <a:rPr sz="1200" b="1" spc="-90" dirty="0">
                <a:latin typeface="Tahoma"/>
                <a:cs typeface="Tahoma"/>
              </a:rPr>
              <a:t> </a:t>
            </a:r>
            <a:r>
              <a:rPr sz="1200" b="1" dirty="0">
                <a:latin typeface="Tahoma"/>
                <a:cs typeface="Tahoma"/>
              </a:rPr>
              <a:t>must</a:t>
            </a:r>
            <a:r>
              <a:rPr sz="1200" b="1" spc="95" dirty="0">
                <a:latin typeface="Tahoma"/>
                <a:cs typeface="Tahoma"/>
              </a:rPr>
              <a:t> </a:t>
            </a:r>
            <a:r>
              <a:rPr sz="1200" b="1" dirty="0">
                <a:latin typeface="Tahoma"/>
                <a:cs typeface="Tahoma"/>
              </a:rPr>
              <a:t>be</a:t>
            </a:r>
            <a:r>
              <a:rPr sz="1200" b="1" spc="35" dirty="0">
                <a:latin typeface="Tahoma"/>
                <a:cs typeface="Tahoma"/>
              </a:rPr>
              <a:t> </a:t>
            </a:r>
            <a:r>
              <a:rPr sz="1200" b="1" dirty="0">
                <a:latin typeface="Tahoma"/>
                <a:cs typeface="Tahoma"/>
              </a:rPr>
              <a:t>renewed </a:t>
            </a:r>
            <a:r>
              <a:rPr sz="1200" b="1" spc="-10" dirty="0">
                <a:latin typeface="Tahoma"/>
                <a:cs typeface="Tahoma"/>
              </a:rPr>
              <a:t>annually</a:t>
            </a:r>
            <a:endParaRPr sz="1200" dirty="0">
              <a:latin typeface="Tahoma"/>
              <a:cs typeface="Tahoma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515554" y="52768"/>
            <a:ext cx="6006298" cy="82137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4200"/>
              </a:lnSpc>
              <a:spcBef>
                <a:spcPts val="105"/>
              </a:spcBef>
            </a:pPr>
            <a:r>
              <a:rPr dirty="0"/>
              <a:t>Registration:</a:t>
            </a:r>
            <a:endParaRPr spc="-10" dirty="0"/>
          </a:p>
          <a:p>
            <a:pPr marL="12700">
              <a:lnSpc>
                <a:spcPts val="2100"/>
              </a:lnSpc>
            </a:pPr>
            <a:r>
              <a:rPr sz="1850" spc="-10" dirty="0">
                <a:solidFill>
                  <a:srgbClr val="006FC0"/>
                </a:solidFill>
              </a:rPr>
              <a:t>SAM</a:t>
            </a:r>
            <a:r>
              <a:rPr lang="en-US" sz="1850" spc="-10" dirty="0">
                <a:solidFill>
                  <a:srgbClr val="006FC0"/>
                </a:solidFill>
              </a:rPr>
              <a:t>.gov</a:t>
            </a:r>
            <a:r>
              <a:rPr sz="1850" spc="-160" dirty="0">
                <a:solidFill>
                  <a:srgbClr val="006FC0"/>
                </a:solidFill>
              </a:rPr>
              <a:t> </a:t>
            </a:r>
            <a:r>
              <a:rPr sz="1850" dirty="0">
                <a:solidFill>
                  <a:srgbClr val="006FC0"/>
                </a:solidFill>
              </a:rPr>
              <a:t>and</a:t>
            </a:r>
            <a:r>
              <a:rPr sz="1850" spc="-105" dirty="0">
                <a:solidFill>
                  <a:srgbClr val="006FC0"/>
                </a:solidFill>
              </a:rPr>
              <a:t> </a:t>
            </a:r>
            <a:r>
              <a:rPr sz="1850" spc="-10" dirty="0">
                <a:solidFill>
                  <a:srgbClr val="006FC0"/>
                </a:solidFill>
              </a:rPr>
              <a:t>Grants.gov</a:t>
            </a:r>
            <a:endParaRPr sz="1850" dirty="0"/>
          </a:p>
        </p:txBody>
      </p:sp>
      <p:grpSp>
        <p:nvGrpSpPr>
          <p:cNvPr id="11" name="object 11"/>
          <p:cNvGrpSpPr/>
          <p:nvPr/>
        </p:nvGrpSpPr>
        <p:grpSpPr>
          <a:xfrm>
            <a:off x="1330810" y="1007491"/>
            <a:ext cx="3148965" cy="1675130"/>
            <a:chOff x="295275" y="1047178"/>
            <a:chExt cx="3148965" cy="1675130"/>
          </a:xfrm>
        </p:grpSpPr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04800" y="1056639"/>
              <a:ext cx="2743200" cy="1656080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300037" y="1051940"/>
              <a:ext cx="2752725" cy="1665605"/>
            </a:xfrm>
            <a:custGeom>
              <a:avLst/>
              <a:gdLst/>
              <a:ahLst/>
              <a:cxnLst/>
              <a:rect l="l" t="t" r="r" b="b"/>
              <a:pathLst>
                <a:path w="2752725" h="1665605">
                  <a:moveTo>
                    <a:pt x="0" y="1665605"/>
                  </a:moveTo>
                  <a:lnTo>
                    <a:pt x="2752725" y="1665605"/>
                  </a:lnTo>
                  <a:lnTo>
                    <a:pt x="2752725" y="0"/>
                  </a:lnTo>
                  <a:lnTo>
                    <a:pt x="0" y="0"/>
                  </a:lnTo>
                  <a:lnTo>
                    <a:pt x="0" y="1665605"/>
                  </a:lnTo>
                  <a:close/>
                </a:path>
              </a:pathLst>
            </a:custGeom>
            <a:ln w="9525">
              <a:solidFill>
                <a:srgbClr val="0C39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915920" y="1717039"/>
              <a:ext cx="528319" cy="264159"/>
            </a:xfrm>
            <a:prstGeom prst="rect">
              <a:avLst/>
            </a:prstGeom>
          </p:spPr>
        </p:pic>
      </p:grpSp>
      <p:sp>
        <p:nvSpPr>
          <p:cNvPr id="15" name="object 1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70"/>
              </a:lnSpc>
            </a:pPr>
            <a:fld id="{81D60167-4931-47E6-BA6A-407CBD079E47}" type="slidenum">
              <a:rPr spc="-25" dirty="0"/>
              <a:t>10</a:t>
            </a:fld>
            <a:endParaRPr spc="-25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026159"/>
            <a:ext cx="9144000" cy="4114800"/>
            <a:chOff x="0" y="1026159"/>
            <a:chExt cx="9144000" cy="41148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43840" y="1026159"/>
              <a:ext cx="5354320" cy="373887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409439" y="1818639"/>
              <a:ext cx="4399279" cy="2905760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5090159" y="1198879"/>
              <a:ext cx="304800" cy="294640"/>
            </a:xfrm>
            <a:custGeom>
              <a:avLst/>
              <a:gdLst/>
              <a:ahLst/>
              <a:cxnLst/>
              <a:rect l="l" t="t" r="r" b="b"/>
              <a:pathLst>
                <a:path w="304800" h="294640">
                  <a:moveTo>
                    <a:pt x="152400" y="0"/>
                  </a:moveTo>
                  <a:lnTo>
                    <a:pt x="104217" y="7506"/>
                  </a:lnTo>
                  <a:lnTo>
                    <a:pt x="62380" y="28411"/>
                  </a:lnTo>
                  <a:lnTo>
                    <a:pt x="29394" y="60295"/>
                  </a:lnTo>
                  <a:lnTo>
                    <a:pt x="7766" y="100738"/>
                  </a:lnTo>
                  <a:lnTo>
                    <a:pt x="0" y="147319"/>
                  </a:lnTo>
                  <a:lnTo>
                    <a:pt x="7766" y="193901"/>
                  </a:lnTo>
                  <a:lnTo>
                    <a:pt x="29394" y="234344"/>
                  </a:lnTo>
                  <a:lnTo>
                    <a:pt x="62380" y="266228"/>
                  </a:lnTo>
                  <a:lnTo>
                    <a:pt x="104217" y="287133"/>
                  </a:lnTo>
                  <a:lnTo>
                    <a:pt x="152400" y="294639"/>
                  </a:lnTo>
                  <a:lnTo>
                    <a:pt x="200582" y="287133"/>
                  </a:lnTo>
                  <a:lnTo>
                    <a:pt x="242419" y="266228"/>
                  </a:lnTo>
                  <a:lnTo>
                    <a:pt x="275405" y="234344"/>
                  </a:lnTo>
                  <a:lnTo>
                    <a:pt x="297033" y="193901"/>
                  </a:lnTo>
                  <a:lnTo>
                    <a:pt x="304800" y="147319"/>
                  </a:lnTo>
                  <a:lnTo>
                    <a:pt x="297033" y="100738"/>
                  </a:lnTo>
                  <a:lnTo>
                    <a:pt x="275405" y="60295"/>
                  </a:lnTo>
                  <a:lnTo>
                    <a:pt x="242419" y="28411"/>
                  </a:lnTo>
                  <a:lnTo>
                    <a:pt x="200582" y="7506"/>
                  </a:lnTo>
                  <a:lnTo>
                    <a:pt x="152400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21932" y="141922"/>
            <a:ext cx="6644640" cy="8274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4200"/>
              </a:lnSpc>
              <a:spcBef>
                <a:spcPts val="105"/>
              </a:spcBef>
            </a:pPr>
            <a:r>
              <a:rPr dirty="0"/>
              <a:t>Registration:</a:t>
            </a:r>
            <a:r>
              <a:rPr spc="-145" dirty="0"/>
              <a:t> </a:t>
            </a:r>
            <a:r>
              <a:rPr dirty="0"/>
              <a:t>Grants.gov</a:t>
            </a:r>
            <a:r>
              <a:rPr spc="-204" dirty="0"/>
              <a:t> </a:t>
            </a:r>
            <a:r>
              <a:rPr spc="-10" dirty="0"/>
              <a:t>Account</a:t>
            </a:r>
          </a:p>
          <a:p>
            <a:pPr marL="12700">
              <a:lnSpc>
                <a:spcPts val="2100"/>
              </a:lnSpc>
            </a:pPr>
            <a:r>
              <a:rPr sz="1850" spc="-10" dirty="0">
                <a:solidFill>
                  <a:srgbClr val="006FC0"/>
                </a:solidFill>
              </a:rPr>
              <a:t>Accounts</a:t>
            </a:r>
            <a:r>
              <a:rPr sz="1850" spc="-250" dirty="0">
                <a:solidFill>
                  <a:srgbClr val="006FC0"/>
                </a:solidFill>
              </a:rPr>
              <a:t> </a:t>
            </a:r>
            <a:r>
              <a:rPr sz="1850" spc="-10" dirty="0">
                <a:solidFill>
                  <a:srgbClr val="006FC0"/>
                </a:solidFill>
              </a:rPr>
              <a:t>enable</a:t>
            </a:r>
            <a:r>
              <a:rPr sz="1850" spc="-45" dirty="0">
                <a:solidFill>
                  <a:srgbClr val="006FC0"/>
                </a:solidFill>
              </a:rPr>
              <a:t> </a:t>
            </a:r>
            <a:r>
              <a:rPr sz="1850" spc="-25" dirty="0">
                <a:solidFill>
                  <a:srgbClr val="006FC0"/>
                </a:solidFill>
              </a:rPr>
              <a:t>subscription</a:t>
            </a:r>
            <a:r>
              <a:rPr sz="1850" spc="-204" dirty="0">
                <a:solidFill>
                  <a:srgbClr val="006FC0"/>
                </a:solidFill>
              </a:rPr>
              <a:t> </a:t>
            </a:r>
            <a:r>
              <a:rPr sz="1850" spc="-10" dirty="0">
                <a:solidFill>
                  <a:srgbClr val="006FC0"/>
                </a:solidFill>
              </a:rPr>
              <a:t>management</a:t>
            </a:r>
            <a:endParaRPr sz="1850"/>
          </a:p>
        </p:txBody>
      </p:sp>
      <p:sp>
        <p:nvSpPr>
          <p:cNvPr id="7" name="object 7"/>
          <p:cNvSpPr txBox="1"/>
          <p:nvPr/>
        </p:nvSpPr>
        <p:spPr>
          <a:xfrm>
            <a:off x="5177154" y="1179829"/>
            <a:ext cx="144780" cy="3067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850" spc="-5" dirty="0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endParaRPr sz="185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158239" y="4094479"/>
            <a:ext cx="294640" cy="294640"/>
          </a:xfrm>
          <a:custGeom>
            <a:avLst/>
            <a:gdLst/>
            <a:ahLst/>
            <a:cxnLst/>
            <a:rect l="l" t="t" r="r" b="b"/>
            <a:pathLst>
              <a:path w="294640" h="294639">
                <a:moveTo>
                  <a:pt x="147319" y="0"/>
                </a:moveTo>
                <a:lnTo>
                  <a:pt x="100753" y="7511"/>
                </a:lnTo>
                <a:lnTo>
                  <a:pt x="60311" y="28426"/>
                </a:lnTo>
                <a:lnTo>
                  <a:pt x="28422" y="60317"/>
                </a:lnTo>
                <a:lnTo>
                  <a:pt x="7509" y="100757"/>
                </a:lnTo>
                <a:lnTo>
                  <a:pt x="0" y="147319"/>
                </a:lnTo>
                <a:lnTo>
                  <a:pt x="7509" y="193886"/>
                </a:lnTo>
                <a:lnTo>
                  <a:pt x="28422" y="234328"/>
                </a:lnTo>
                <a:lnTo>
                  <a:pt x="60311" y="266217"/>
                </a:lnTo>
                <a:lnTo>
                  <a:pt x="100753" y="287130"/>
                </a:lnTo>
                <a:lnTo>
                  <a:pt x="147319" y="294639"/>
                </a:lnTo>
                <a:lnTo>
                  <a:pt x="193901" y="287130"/>
                </a:lnTo>
                <a:lnTo>
                  <a:pt x="234344" y="266217"/>
                </a:lnTo>
                <a:lnTo>
                  <a:pt x="266228" y="234328"/>
                </a:lnTo>
                <a:lnTo>
                  <a:pt x="287133" y="193886"/>
                </a:lnTo>
                <a:lnTo>
                  <a:pt x="294640" y="147319"/>
                </a:lnTo>
                <a:lnTo>
                  <a:pt x="287133" y="100757"/>
                </a:lnTo>
                <a:lnTo>
                  <a:pt x="266228" y="60317"/>
                </a:lnTo>
                <a:lnTo>
                  <a:pt x="234344" y="28426"/>
                </a:lnTo>
                <a:lnTo>
                  <a:pt x="193901" y="7511"/>
                </a:lnTo>
                <a:lnTo>
                  <a:pt x="147319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232535" y="4081144"/>
            <a:ext cx="144780" cy="3067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850" spc="-5" dirty="0">
                <a:solidFill>
                  <a:srgbClr val="FFFFFF"/>
                </a:solidFill>
                <a:latin typeface="Calibri"/>
                <a:cs typeface="Calibri"/>
              </a:rPr>
              <a:t>2</a:t>
            </a:r>
            <a:endParaRPr sz="1850">
              <a:latin typeface="Calibri"/>
              <a:cs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5090159" y="2651759"/>
            <a:ext cx="304800" cy="294640"/>
          </a:xfrm>
          <a:custGeom>
            <a:avLst/>
            <a:gdLst/>
            <a:ahLst/>
            <a:cxnLst/>
            <a:rect l="l" t="t" r="r" b="b"/>
            <a:pathLst>
              <a:path w="304800" h="294639">
                <a:moveTo>
                  <a:pt x="152400" y="0"/>
                </a:moveTo>
                <a:lnTo>
                  <a:pt x="104217" y="7506"/>
                </a:lnTo>
                <a:lnTo>
                  <a:pt x="62380" y="28411"/>
                </a:lnTo>
                <a:lnTo>
                  <a:pt x="29394" y="60295"/>
                </a:lnTo>
                <a:lnTo>
                  <a:pt x="7766" y="100738"/>
                </a:lnTo>
                <a:lnTo>
                  <a:pt x="0" y="147319"/>
                </a:lnTo>
                <a:lnTo>
                  <a:pt x="7766" y="193901"/>
                </a:lnTo>
                <a:lnTo>
                  <a:pt x="29394" y="234344"/>
                </a:lnTo>
                <a:lnTo>
                  <a:pt x="62380" y="266228"/>
                </a:lnTo>
                <a:lnTo>
                  <a:pt x="104217" y="287133"/>
                </a:lnTo>
                <a:lnTo>
                  <a:pt x="152400" y="294639"/>
                </a:lnTo>
                <a:lnTo>
                  <a:pt x="200582" y="287133"/>
                </a:lnTo>
                <a:lnTo>
                  <a:pt x="242419" y="266228"/>
                </a:lnTo>
                <a:lnTo>
                  <a:pt x="275405" y="234344"/>
                </a:lnTo>
                <a:lnTo>
                  <a:pt x="297033" y="193901"/>
                </a:lnTo>
                <a:lnTo>
                  <a:pt x="304800" y="147319"/>
                </a:lnTo>
                <a:lnTo>
                  <a:pt x="297033" y="100738"/>
                </a:lnTo>
                <a:lnTo>
                  <a:pt x="275405" y="60295"/>
                </a:lnTo>
                <a:lnTo>
                  <a:pt x="242419" y="28411"/>
                </a:lnTo>
                <a:lnTo>
                  <a:pt x="200582" y="7506"/>
                </a:lnTo>
                <a:lnTo>
                  <a:pt x="152400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4404614" y="1813877"/>
            <a:ext cx="4408805" cy="2915285"/>
          </a:xfrm>
          <a:prstGeom prst="rect">
            <a:avLst/>
          </a:prstGeom>
          <a:ln w="9525">
            <a:solidFill>
              <a:srgbClr val="0C3957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100">
              <a:latin typeface="Times New Roman"/>
              <a:cs typeface="Times New Roman"/>
            </a:endParaRPr>
          </a:p>
          <a:p>
            <a:pPr marL="784860">
              <a:lnSpc>
                <a:spcPct val="100000"/>
              </a:lnSpc>
            </a:pPr>
            <a:r>
              <a:rPr sz="1850" spc="-5" dirty="0">
                <a:solidFill>
                  <a:srgbClr val="FFFFFF"/>
                </a:solidFill>
                <a:latin typeface="Calibri"/>
                <a:cs typeface="Calibri"/>
              </a:rPr>
              <a:t>3</a:t>
            </a:r>
            <a:endParaRPr sz="1850">
              <a:latin typeface="Calibri"/>
              <a:cs typeface="Calibri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70"/>
              </a:lnSpc>
            </a:pPr>
            <a:fld id="{81D60167-4931-47E6-BA6A-407CBD079E47}" type="slidenum">
              <a:rPr spc="-25" dirty="0"/>
              <a:t>11</a:t>
            </a:fld>
            <a:endParaRPr spc="-25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56352" y="2789935"/>
            <a:ext cx="1304544" cy="1304544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60972" y="3094291"/>
            <a:ext cx="1802130" cy="11658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1839"/>
              </a:lnSpc>
              <a:spcBef>
                <a:spcPts val="100"/>
              </a:spcBef>
            </a:pPr>
            <a:r>
              <a:rPr sz="1600" dirty="0">
                <a:latin typeface="Tahoma"/>
                <a:cs typeface="Tahoma"/>
              </a:rPr>
              <a:t>Each</a:t>
            </a:r>
            <a:r>
              <a:rPr sz="1600" spc="-40" dirty="0">
                <a:latin typeface="Tahoma"/>
                <a:cs typeface="Tahoma"/>
              </a:rPr>
              <a:t> </a:t>
            </a:r>
            <a:r>
              <a:rPr sz="1600" b="1" spc="-10" dirty="0">
                <a:latin typeface="Tahoma"/>
                <a:cs typeface="Tahoma"/>
              </a:rPr>
              <a:t>organization</a:t>
            </a:r>
            <a:endParaRPr sz="1600">
              <a:latin typeface="Tahoma"/>
              <a:cs typeface="Tahoma"/>
            </a:endParaRPr>
          </a:p>
          <a:p>
            <a:pPr marL="635" algn="ctr">
              <a:lnSpc>
                <a:spcPts val="1839"/>
              </a:lnSpc>
            </a:pPr>
            <a:r>
              <a:rPr sz="1600" dirty="0">
                <a:latin typeface="Tahoma"/>
                <a:cs typeface="Tahoma"/>
              </a:rPr>
              <a:t>has</a:t>
            </a:r>
            <a:r>
              <a:rPr sz="1600" spc="-20" dirty="0">
                <a:latin typeface="Tahoma"/>
                <a:cs typeface="Tahoma"/>
              </a:rPr>
              <a:t> </a:t>
            </a:r>
            <a:r>
              <a:rPr sz="1600" dirty="0">
                <a:latin typeface="Tahoma"/>
                <a:cs typeface="Tahoma"/>
              </a:rPr>
              <a:t>one</a:t>
            </a:r>
            <a:r>
              <a:rPr sz="1600" spc="-60" dirty="0">
                <a:latin typeface="Tahoma"/>
                <a:cs typeface="Tahoma"/>
              </a:rPr>
              <a:t> </a:t>
            </a:r>
            <a:r>
              <a:rPr sz="1600" dirty="0">
                <a:latin typeface="Tahoma"/>
                <a:cs typeface="Tahoma"/>
              </a:rPr>
              <a:t>EBiz </a:t>
            </a:r>
            <a:r>
              <a:rPr sz="1600" spc="-25" dirty="0">
                <a:latin typeface="Tahoma"/>
                <a:cs typeface="Tahoma"/>
              </a:rPr>
              <a:t>POC</a:t>
            </a:r>
            <a:endParaRPr sz="16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450">
              <a:latin typeface="Tahoma"/>
              <a:cs typeface="Tahoma"/>
            </a:endParaRPr>
          </a:p>
          <a:p>
            <a:pPr marL="22225" marR="9525" algn="ctr">
              <a:lnSpc>
                <a:spcPts val="1760"/>
              </a:lnSpc>
            </a:pPr>
            <a:r>
              <a:rPr sz="1600" dirty="0">
                <a:latin typeface="Tahoma"/>
                <a:cs typeface="Tahoma"/>
              </a:rPr>
              <a:t>EBiz</a:t>
            </a:r>
            <a:r>
              <a:rPr sz="1600" spc="-15" dirty="0">
                <a:latin typeface="Tahoma"/>
                <a:cs typeface="Tahoma"/>
              </a:rPr>
              <a:t> </a:t>
            </a:r>
            <a:r>
              <a:rPr sz="1600" dirty="0">
                <a:latin typeface="Tahoma"/>
                <a:cs typeface="Tahoma"/>
              </a:rPr>
              <a:t>POCs</a:t>
            </a:r>
            <a:r>
              <a:rPr sz="1600" spc="-10" dirty="0">
                <a:latin typeface="Tahoma"/>
                <a:cs typeface="Tahoma"/>
              </a:rPr>
              <a:t> assigned </a:t>
            </a:r>
            <a:r>
              <a:rPr sz="1600" dirty="0">
                <a:latin typeface="Tahoma"/>
                <a:cs typeface="Tahoma"/>
              </a:rPr>
              <a:t>in</a:t>
            </a:r>
            <a:r>
              <a:rPr sz="1600" spc="-5" dirty="0">
                <a:latin typeface="Tahoma"/>
                <a:cs typeface="Tahoma"/>
              </a:rPr>
              <a:t> </a:t>
            </a:r>
            <a:r>
              <a:rPr sz="1600" spc="-10" dirty="0">
                <a:latin typeface="Tahoma"/>
                <a:cs typeface="Tahoma"/>
              </a:rPr>
              <a:t>SAM.gov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185987" y="3094291"/>
            <a:ext cx="2727642" cy="1191993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12700" marR="5080" algn="ctr">
              <a:lnSpc>
                <a:spcPts val="1760"/>
              </a:lnSpc>
              <a:spcBef>
                <a:spcPts val="295"/>
              </a:spcBef>
            </a:pPr>
            <a:r>
              <a:rPr lang="en-US" sz="1600" dirty="0">
                <a:latin typeface="Tahoma"/>
                <a:cs typeface="Tahoma"/>
              </a:rPr>
              <a:t>User with an </a:t>
            </a:r>
            <a:r>
              <a:rPr sz="1600" dirty="0" err="1">
                <a:latin typeface="Tahoma"/>
                <a:cs typeface="Tahoma"/>
              </a:rPr>
              <a:t>EBiz</a:t>
            </a:r>
            <a:r>
              <a:rPr sz="1600" spc="45" dirty="0">
                <a:latin typeface="Tahoma"/>
                <a:cs typeface="Tahoma"/>
              </a:rPr>
              <a:t> </a:t>
            </a:r>
            <a:r>
              <a:rPr sz="1600" dirty="0">
                <a:latin typeface="Tahoma"/>
                <a:cs typeface="Tahoma"/>
              </a:rPr>
              <a:t>POC</a:t>
            </a:r>
            <a:r>
              <a:rPr sz="1600" spc="60" dirty="0">
                <a:latin typeface="Tahoma"/>
                <a:cs typeface="Tahoma"/>
              </a:rPr>
              <a:t> </a:t>
            </a:r>
            <a:r>
              <a:rPr lang="en-US" sz="1600" dirty="0">
                <a:latin typeface="Tahoma"/>
                <a:cs typeface="Tahoma"/>
              </a:rPr>
              <a:t>email address is automatically assigned an </a:t>
            </a:r>
            <a:r>
              <a:rPr lang="en-US" sz="1600" b="1" dirty="0">
                <a:latin typeface="Tahoma"/>
                <a:cs typeface="Tahoma"/>
              </a:rPr>
              <a:t>expanded AOR role</a:t>
            </a:r>
            <a:r>
              <a:rPr lang="en-US" sz="1600" b="1" spc="60" dirty="0">
                <a:latin typeface="Tahoma"/>
                <a:cs typeface="Tahoma"/>
              </a:rPr>
              <a:t>, </a:t>
            </a:r>
            <a:r>
              <a:rPr lang="en-US" sz="1600" spc="60" dirty="0">
                <a:latin typeface="Tahoma"/>
                <a:cs typeface="Tahoma"/>
              </a:rPr>
              <a:t>which allows them to </a:t>
            </a:r>
            <a:r>
              <a:rPr lang="en-US" sz="1600" dirty="0">
                <a:latin typeface="Tahoma"/>
                <a:cs typeface="Tahoma"/>
              </a:rPr>
              <a:t>delegate</a:t>
            </a:r>
            <a:r>
              <a:rPr sz="1600" spc="-95" dirty="0">
                <a:latin typeface="Tahoma"/>
                <a:cs typeface="Tahoma"/>
              </a:rPr>
              <a:t> </a:t>
            </a:r>
            <a:r>
              <a:rPr sz="1600" spc="-10" dirty="0">
                <a:latin typeface="Tahoma"/>
                <a:cs typeface="Tahoma"/>
              </a:rPr>
              <a:t>roles</a:t>
            </a:r>
            <a:r>
              <a:rPr lang="en-US" sz="1600" spc="-10" dirty="0">
                <a:latin typeface="Tahoma"/>
                <a:cs typeface="Tahoma"/>
              </a:rPr>
              <a:t>.</a:t>
            </a:r>
            <a:endParaRPr sz="1600" dirty="0">
              <a:latin typeface="Tahoma"/>
              <a:cs typeface="Tahom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792341" y="987170"/>
            <a:ext cx="1987550" cy="999633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12700" marR="15875" algn="just">
              <a:lnSpc>
                <a:spcPts val="1760"/>
              </a:lnSpc>
              <a:spcBef>
                <a:spcPts val="295"/>
              </a:spcBef>
            </a:pPr>
            <a:r>
              <a:rPr sz="1600" dirty="0">
                <a:latin typeface="Tahoma"/>
                <a:cs typeface="Tahoma"/>
              </a:rPr>
              <a:t>Users</a:t>
            </a:r>
            <a:r>
              <a:rPr sz="1600" spc="5" dirty="0">
                <a:latin typeface="Tahoma"/>
                <a:cs typeface="Tahoma"/>
              </a:rPr>
              <a:t> </a:t>
            </a:r>
            <a:r>
              <a:rPr sz="1600" dirty="0">
                <a:latin typeface="Tahoma"/>
                <a:cs typeface="Tahoma"/>
              </a:rPr>
              <a:t>with</a:t>
            </a:r>
            <a:r>
              <a:rPr sz="1600" spc="-80" dirty="0">
                <a:latin typeface="Tahoma"/>
                <a:cs typeface="Tahoma"/>
              </a:rPr>
              <a:t> </a:t>
            </a:r>
            <a:r>
              <a:rPr lang="en-US" sz="1600" b="1" spc="-10" dirty="0">
                <a:latin typeface="Tahoma"/>
                <a:cs typeface="Tahoma"/>
              </a:rPr>
              <a:t>s</a:t>
            </a:r>
            <a:r>
              <a:rPr sz="1600" b="1" spc="-10" dirty="0">
                <a:latin typeface="Tahoma"/>
                <a:cs typeface="Tahoma"/>
              </a:rPr>
              <a:t>tandard </a:t>
            </a:r>
            <a:r>
              <a:rPr sz="1600" b="1" dirty="0">
                <a:latin typeface="Tahoma"/>
                <a:cs typeface="Tahoma"/>
              </a:rPr>
              <a:t>AOR</a:t>
            </a:r>
            <a:r>
              <a:rPr sz="1600" b="1" spc="40" dirty="0">
                <a:latin typeface="Tahoma"/>
                <a:cs typeface="Tahoma"/>
              </a:rPr>
              <a:t> </a:t>
            </a:r>
            <a:r>
              <a:rPr sz="1600" b="1" dirty="0">
                <a:latin typeface="Tahoma"/>
                <a:cs typeface="Tahoma"/>
              </a:rPr>
              <a:t>role</a:t>
            </a:r>
            <a:r>
              <a:rPr sz="1600" b="1" spc="20" dirty="0">
                <a:latin typeface="Tahoma"/>
                <a:cs typeface="Tahoma"/>
              </a:rPr>
              <a:t> </a:t>
            </a:r>
            <a:r>
              <a:rPr sz="1600" dirty="0">
                <a:latin typeface="Tahoma"/>
                <a:cs typeface="Tahoma"/>
              </a:rPr>
              <a:t>can</a:t>
            </a:r>
            <a:r>
              <a:rPr sz="1600" spc="-30" dirty="0">
                <a:latin typeface="Tahoma"/>
                <a:cs typeface="Tahoma"/>
              </a:rPr>
              <a:t> </a:t>
            </a:r>
            <a:r>
              <a:rPr sz="1600" spc="-10" dirty="0">
                <a:latin typeface="Tahoma"/>
                <a:cs typeface="Tahoma"/>
              </a:rPr>
              <a:t>submit applications</a:t>
            </a:r>
            <a:endParaRPr lang="en-US" sz="1600" spc="-10" dirty="0">
              <a:latin typeface="Tahoma"/>
              <a:cs typeface="Tahoma"/>
            </a:endParaRPr>
          </a:p>
          <a:p>
            <a:pPr marL="12700" marR="15875" algn="just">
              <a:lnSpc>
                <a:spcPts val="1760"/>
              </a:lnSpc>
              <a:spcBef>
                <a:spcPts val="295"/>
              </a:spcBef>
            </a:pPr>
            <a:endParaRPr sz="1600" dirty="0">
              <a:latin typeface="Tahoma"/>
              <a:cs typeface="Tahoma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21932" y="141922"/>
            <a:ext cx="6106795" cy="8274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4200"/>
              </a:lnSpc>
              <a:spcBef>
                <a:spcPts val="105"/>
              </a:spcBef>
            </a:pPr>
            <a:r>
              <a:rPr dirty="0"/>
              <a:t>Registration:</a:t>
            </a:r>
            <a:r>
              <a:rPr spc="-145" dirty="0"/>
              <a:t> </a:t>
            </a:r>
            <a:r>
              <a:rPr dirty="0"/>
              <a:t>Grants.gov</a:t>
            </a:r>
            <a:r>
              <a:rPr spc="-204" dirty="0"/>
              <a:t> </a:t>
            </a:r>
            <a:r>
              <a:rPr spc="-10" dirty="0"/>
              <a:t>Roles</a:t>
            </a:r>
          </a:p>
          <a:p>
            <a:pPr marL="12700">
              <a:lnSpc>
                <a:spcPts val="2100"/>
              </a:lnSpc>
            </a:pPr>
            <a:r>
              <a:rPr sz="1850" spc="-10" dirty="0">
                <a:solidFill>
                  <a:srgbClr val="006FC0"/>
                </a:solidFill>
              </a:rPr>
              <a:t>EBiz</a:t>
            </a:r>
            <a:r>
              <a:rPr sz="1850" spc="-135" dirty="0">
                <a:solidFill>
                  <a:srgbClr val="006FC0"/>
                </a:solidFill>
              </a:rPr>
              <a:t> </a:t>
            </a:r>
            <a:r>
              <a:rPr sz="1850" spc="-30" dirty="0">
                <a:solidFill>
                  <a:srgbClr val="006FC0"/>
                </a:solidFill>
              </a:rPr>
              <a:t>Point</a:t>
            </a:r>
            <a:r>
              <a:rPr sz="1850" spc="-114" dirty="0">
                <a:solidFill>
                  <a:srgbClr val="006FC0"/>
                </a:solidFill>
              </a:rPr>
              <a:t> </a:t>
            </a:r>
            <a:r>
              <a:rPr sz="1850" dirty="0">
                <a:solidFill>
                  <a:srgbClr val="006FC0"/>
                </a:solidFill>
              </a:rPr>
              <a:t>of </a:t>
            </a:r>
            <a:r>
              <a:rPr sz="1850" spc="-10" dirty="0">
                <a:solidFill>
                  <a:srgbClr val="006FC0"/>
                </a:solidFill>
              </a:rPr>
              <a:t>Contact,</a:t>
            </a:r>
            <a:r>
              <a:rPr sz="1850" spc="-254" dirty="0">
                <a:solidFill>
                  <a:srgbClr val="006FC0"/>
                </a:solidFill>
              </a:rPr>
              <a:t> </a:t>
            </a:r>
            <a:r>
              <a:rPr sz="1850" spc="-20" dirty="0">
                <a:solidFill>
                  <a:srgbClr val="006FC0"/>
                </a:solidFill>
              </a:rPr>
              <a:t>AOR</a:t>
            </a:r>
            <a:r>
              <a:rPr sz="1850" spc="-125" dirty="0">
                <a:solidFill>
                  <a:srgbClr val="006FC0"/>
                </a:solidFill>
              </a:rPr>
              <a:t> </a:t>
            </a:r>
            <a:r>
              <a:rPr sz="1850" dirty="0">
                <a:solidFill>
                  <a:srgbClr val="006FC0"/>
                </a:solidFill>
              </a:rPr>
              <a:t>role,</a:t>
            </a:r>
            <a:r>
              <a:rPr sz="1850" spc="45" dirty="0">
                <a:solidFill>
                  <a:srgbClr val="006FC0"/>
                </a:solidFill>
              </a:rPr>
              <a:t> </a:t>
            </a:r>
            <a:r>
              <a:rPr lang="en-US" sz="1850" spc="-35" dirty="0">
                <a:solidFill>
                  <a:srgbClr val="006FC0"/>
                </a:solidFill>
              </a:rPr>
              <a:t>w</a:t>
            </a:r>
            <a:r>
              <a:rPr sz="1850" spc="-35" dirty="0">
                <a:solidFill>
                  <a:srgbClr val="006FC0"/>
                </a:solidFill>
              </a:rPr>
              <a:t>orkspace</a:t>
            </a:r>
            <a:r>
              <a:rPr sz="1850" spc="-190" dirty="0">
                <a:solidFill>
                  <a:srgbClr val="006FC0"/>
                </a:solidFill>
              </a:rPr>
              <a:t> </a:t>
            </a:r>
            <a:r>
              <a:rPr lang="en-US" sz="1850" spc="-10" dirty="0">
                <a:solidFill>
                  <a:srgbClr val="006FC0"/>
                </a:solidFill>
              </a:rPr>
              <a:t>m</a:t>
            </a:r>
            <a:r>
              <a:rPr sz="1850" spc="-10" dirty="0">
                <a:solidFill>
                  <a:srgbClr val="006FC0"/>
                </a:solidFill>
              </a:rPr>
              <a:t>anager</a:t>
            </a:r>
            <a:r>
              <a:rPr sz="1850" spc="-204" dirty="0">
                <a:solidFill>
                  <a:srgbClr val="006FC0"/>
                </a:solidFill>
              </a:rPr>
              <a:t> </a:t>
            </a:r>
            <a:r>
              <a:rPr sz="1850" spc="-20" dirty="0">
                <a:solidFill>
                  <a:srgbClr val="006FC0"/>
                </a:solidFill>
              </a:rPr>
              <a:t>role</a:t>
            </a:r>
            <a:endParaRPr sz="1850" dirty="0"/>
          </a:p>
        </p:txBody>
      </p: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62797" y="1615439"/>
            <a:ext cx="1435522" cy="1318233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366511" y="1001775"/>
            <a:ext cx="1304544" cy="1304544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6781800" y="3072765"/>
            <a:ext cx="2158365" cy="718185"/>
          </a:xfrm>
          <a:prstGeom prst="rect">
            <a:avLst/>
          </a:prstGeom>
        </p:spPr>
        <p:txBody>
          <a:bodyPr vert="horz" wrap="square" lIns="0" tIns="32384" rIns="0" bIns="0" rtlCol="0">
            <a:spAutoFit/>
          </a:bodyPr>
          <a:lstStyle/>
          <a:p>
            <a:pPr marL="12700" marR="5080">
              <a:lnSpc>
                <a:spcPct val="91900"/>
              </a:lnSpc>
              <a:spcBef>
                <a:spcPts val="254"/>
              </a:spcBef>
            </a:pPr>
            <a:r>
              <a:rPr sz="1600" dirty="0">
                <a:latin typeface="Tahoma"/>
                <a:cs typeface="Tahoma"/>
              </a:rPr>
              <a:t>Users</a:t>
            </a:r>
            <a:r>
              <a:rPr sz="1600" spc="25" dirty="0">
                <a:latin typeface="Tahoma"/>
                <a:cs typeface="Tahoma"/>
              </a:rPr>
              <a:t> </a:t>
            </a:r>
            <a:r>
              <a:rPr sz="1600" dirty="0">
                <a:latin typeface="Tahoma"/>
                <a:cs typeface="Tahoma"/>
              </a:rPr>
              <a:t>with</a:t>
            </a:r>
            <a:r>
              <a:rPr sz="1600" spc="-85" dirty="0">
                <a:latin typeface="Tahoma"/>
                <a:cs typeface="Tahoma"/>
              </a:rPr>
              <a:t> </a:t>
            </a:r>
            <a:r>
              <a:rPr lang="en-US" sz="1600" b="1" spc="-10" dirty="0">
                <a:latin typeface="Tahoma"/>
                <a:cs typeface="Tahoma"/>
              </a:rPr>
              <a:t>w</a:t>
            </a:r>
            <a:r>
              <a:rPr sz="1600" b="1" spc="-10" dirty="0">
                <a:latin typeface="Tahoma"/>
                <a:cs typeface="Tahoma"/>
              </a:rPr>
              <a:t>orkspace </a:t>
            </a:r>
            <a:r>
              <a:rPr lang="en-US" sz="1600" b="1" spc="-10" dirty="0">
                <a:latin typeface="Tahoma"/>
                <a:cs typeface="Tahoma"/>
              </a:rPr>
              <a:t>m</a:t>
            </a:r>
            <a:r>
              <a:rPr sz="1600" b="1" dirty="0">
                <a:latin typeface="Tahoma"/>
                <a:cs typeface="Tahoma"/>
              </a:rPr>
              <a:t>anager</a:t>
            </a:r>
            <a:r>
              <a:rPr sz="1600" b="1" spc="-25" dirty="0">
                <a:latin typeface="Tahoma"/>
                <a:cs typeface="Tahoma"/>
              </a:rPr>
              <a:t> </a:t>
            </a:r>
            <a:r>
              <a:rPr sz="1600" b="1" dirty="0">
                <a:latin typeface="Tahoma"/>
                <a:cs typeface="Tahoma"/>
              </a:rPr>
              <a:t>role</a:t>
            </a:r>
            <a:r>
              <a:rPr sz="1600" b="1" spc="35" dirty="0">
                <a:latin typeface="Tahoma"/>
                <a:cs typeface="Tahoma"/>
              </a:rPr>
              <a:t> </a:t>
            </a:r>
            <a:r>
              <a:rPr sz="1600" spc="-25" dirty="0">
                <a:latin typeface="Tahoma"/>
                <a:cs typeface="Tahoma"/>
              </a:rPr>
              <a:t>can </a:t>
            </a:r>
            <a:r>
              <a:rPr sz="1600" dirty="0">
                <a:latin typeface="Tahoma"/>
                <a:cs typeface="Tahoma"/>
              </a:rPr>
              <a:t>create</a:t>
            </a:r>
            <a:r>
              <a:rPr sz="1600" spc="-5" dirty="0">
                <a:latin typeface="Tahoma"/>
                <a:cs typeface="Tahoma"/>
              </a:rPr>
              <a:t> </a:t>
            </a:r>
            <a:r>
              <a:rPr sz="1600" spc="-10" dirty="0">
                <a:latin typeface="Tahoma"/>
                <a:cs typeface="Tahoma"/>
              </a:rPr>
              <a:t>workspaces</a:t>
            </a:r>
            <a:endParaRPr sz="1600" dirty="0">
              <a:latin typeface="Tahoma"/>
              <a:cs typeface="Tahoma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971039" y="2133599"/>
            <a:ext cx="609600" cy="304800"/>
          </a:xfrm>
          <a:custGeom>
            <a:avLst/>
            <a:gdLst/>
            <a:ahLst/>
            <a:cxnLst/>
            <a:rect l="l" t="t" r="r" b="b"/>
            <a:pathLst>
              <a:path w="609600" h="304800">
                <a:moveTo>
                  <a:pt x="457200" y="0"/>
                </a:moveTo>
                <a:lnTo>
                  <a:pt x="457200" y="76200"/>
                </a:lnTo>
                <a:lnTo>
                  <a:pt x="0" y="76200"/>
                </a:lnTo>
                <a:lnTo>
                  <a:pt x="0" y="228600"/>
                </a:lnTo>
                <a:lnTo>
                  <a:pt x="457200" y="228600"/>
                </a:lnTo>
                <a:lnTo>
                  <a:pt x="457200" y="304800"/>
                </a:lnTo>
                <a:lnTo>
                  <a:pt x="609600" y="152400"/>
                </a:lnTo>
                <a:lnTo>
                  <a:pt x="4572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276216" y="2462783"/>
            <a:ext cx="970280" cy="640080"/>
          </a:xfrm>
          <a:custGeom>
            <a:avLst/>
            <a:gdLst/>
            <a:ahLst/>
            <a:cxnLst/>
            <a:rect l="l" t="t" r="r" b="b"/>
            <a:pathLst>
              <a:path w="970279" h="640080">
                <a:moveTo>
                  <a:pt x="75057" y="0"/>
                </a:moveTo>
                <a:lnTo>
                  <a:pt x="0" y="137794"/>
                </a:lnTo>
                <a:lnTo>
                  <a:pt x="794893" y="570864"/>
                </a:lnTo>
                <a:lnTo>
                  <a:pt x="757301" y="639826"/>
                </a:lnTo>
                <a:lnTo>
                  <a:pt x="970280" y="577088"/>
                </a:lnTo>
                <a:lnTo>
                  <a:pt x="907542" y="364236"/>
                </a:lnTo>
                <a:lnTo>
                  <a:pt x="869950" y="433069"/>
                </a:lnTo>
                <a:lnTo>
                  <a:pt x="7505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276216" y="1627631"/>
            <a:ext cx="970280" cy="640080"/>
          </a:xfrm>
          <a:custGeom>
            <a:avLst/>
            <a:gdLst/>
            <a:ahLst/>
            <a:cxnLst/>
            <a:rect l="l" t="t" r="r" b="b"/>
            <a:pathLst>
              <a:path w="970279" h="640080">
                <a:moveTo>
                  <a:pt x="757301" y="0"/>
                </a:moveTo>
                <a:lnTo>
                  <a:pt x="794893" y="68833"/>
                </a:lnTo>
                <a:lnTo>
                  <a:pt x="0" y="502030"/>
                </a:lnTo>
                <a:lnTo>
                  <a:pt x="75057" y="639826"/>
                </a:lnTo>
                <a:lnTo>
                  <a:pt x="869950" y="206628"/>
                </a:lnTo>
                <a:lnTo>
                  <a:pt x="907542" y="275589"/>
                </a:lnTo>
                <a:lnTo>
                  <a:pt x="970153" y="62737"/>
                </a:lnTo>
                <a:lnTo>
                  <a:pt x="75730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70"/>
              </a:lnSpc>
            </a:pPr>
            <a:fld id="{81D60167-4931-47E6-BA6A-407CBD079E47}" type="slidenum">
              <a:rPr spc="-25" dirty="0"/>
              <a:t>12</a:t>
            </a:fld>
            <a:endParaRPr spc="-25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9131CADA-32F6-717E-8D99-5418BA677C37}"/>
              </a:ext>
            </a:extLst>
          </p:cNvPr>
          <p:cNvSpPr/>
          <p:nvPr/>
        </p:nvSpPr>
        <p:spPr>
          <a:xfrm>
            <a:off x="2776155" y="1600835"/>
            <a:ext cx="1335278" cy="1318234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/>
              <a:t>Expanded</a:t>
            </a:r>
            <a:r>
              <a:rPr lang="en-US" b="1" dirty="0"/>
              <a:t> </a:t>
            </a:r>
            <a:r>
              <a:rPr lang="en-US" sz="3200" b="1" dirty="0"/>
              <a:t>AOR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9DB54C7-E2D2-AA35-A335-292714ADC8FB}"/>
              </a:ext>
            </a:extLst>
          </p:cNvPr>
          <p:cNvSpPr txBox="1"/>
          <p:nvPr/>
        </p:nvSpPr>
        <p:spPr>
          <a:xfrm>
            <a:off x="6858000" y="2112162"/>
            <a:ext cx="2082166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marR="5080">
              <a:lnSpc>
                <a:spcPct val="89800"/>
              </a:lnSpc>
              <a:spcBef>
                <a:spcPts val="1700"/>
              </a:spcBef>
            </a:pPr>
            <a:r>
              <a:rPr lang="en-US" sz="1600" dirty="0">
                <a:latin typeface="Tahoma"/>
                <a:cs typeface="Tahoma"/>
              </a:rPr>
              <a:t>One</a:t>
            </a:r>
            <a:r>
              <a:rPr lang="en-US" sz="1600" spc="60" dirty="0">
                <a:latin typeface="Tahoma"/>
                <a:cs typeface="Tahoma"/>
              </a:rPr>
              <a:t> </a:t>
            </a:r>
            <a:r>
              <a:rPr lang="en-US" sz="1600" dirty="0">
                <a:latin typeface="Tahoma"/>
                <a:cs typeface="Tahoma"/>
              </a:rPr>
              <a:t>organization</a:t>
            </a:r>
            <a:r>
              <a:rPr lang="en-US" sz="1600" spc="-160" dirty="0">
                <a:latin typeface="Tahoma"/>
                <a:cs typeface="Tahoma"/>
              </a:rPr>
              <a:t> </a:t>
            </a:r>
            <a:r>
              <a:rPr lang="en-US" sz="1600" spc="-25" dirty="0">
                <a:latin typeface="Tahoma"/>
                <a:cs typeface="Tahoma"/>
              </a:rPr>
              <a:t>can </a:t>
            </a:r>
            <a:r>
              <a:rPr lang="en-US" sz="1600" dirty="0">
                <a:latin typeface="Tahoma"/>
                <a:cs typeface="Tahoma"/>
              </a:rPr>
              <a:t>have</a:t>
            </a:r>
            <a:r>
              <a:rPr lang="en-US" sz="1600" spc="-65" dirty="0">
                <a:latin typeface="Tahoma"/>
                <a:cs typeface="Tahoma"/>
              </a:rPr>
              <a:t> </a:t>
            </a:r>
            <a:r>
              <a:rPr lang="en-US" sz="1600" dirty="0">
                <a:latin typeface="Tahoma"/>
                <a:cs typeface="Tahoma"/>
              </a:rPr>
              <a:t>many</a:t>
            </a:r>
            <a:r>
              <a:rPr lang="en-US" sz="1600" spc="-90" dirty="0">
                <a:latin typeface="Tahoma"/>
                <a:cs typeface="Tahoma"/>
              </a:rPr>
              <a:t> </a:t>
            </a:r>
            <a:r>
              <a:rPr lang="en-US" sz="1600" dirty="0">
                <a:latin typeface="Tahoma"/>
                <a:cs typeface="Tahoma"/>
              </a:rPr>
              <a:t>users</a:t>
            </a:r>
            <a:r>
              <a:rPr lang="en-US" sz="1600" spc="-10" dirty="0">
                <a:latin typeface="Tahoma"/>
                <a:cs typeface="Tahoma"/>
              </a:rPr>
              <a:t> </a:t>
            </a:r>
            <a:r>
              <a:rPr lang="en-US" sz="1600" spc="-20" dirty="0">
                <a:latin typeface="Tahoma"/>
                <a:cs typeface="Tahoma"/>
              </a:rPr>
              <a:t>in </a:t>
            </a:r>
            <a:r>
              <a:rPr lang="en-US" sz="1600" dirty="0">
                <a:latin typeface="Tahoma"/>
                <a:cs typeface="Tahoma"/>
              </a:rPr>
              <a:t>each </a:t>
            </a:r>
            <a:r>
              <a:rPr lang="en-US" sz="1600" spc="-20" dirty="0">
                <a:latin typeface="Tahoma"/>
                <a:cs typeface="Tahoma"/>
              </a:rPr>
              <a:t>role</a:t>
            </a:r>
            <a:endParaRPr lang="en-US" sz="1600" dirty="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78176" y="1925700"/>
            <a:ext cx="3783965" cy="7588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4800" dirty="0"/>
              <a:t>Search</a:t>
            </a:r>
            <a:r>
              <a:rPr sz="4800" spc="-50" dirty="0"/>
              <a:t> </a:t>
            </a:r>
            <a:r>
              <a:rPr sz="4800" spc="-10" dirty="0"/>
              <a:t>Grants</a:t>
            </a:r>
            <a:endParaRPr sz="4800"/>
          </a:p>
        </p:txBody>
      </p:sp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70"/>
              </a:lnSpc>
            </a:pPr>
            <a:fld id="{81D60167-4931-47E6-BA6A-407CBD079E47}" type="slidenum">
              <a:rPr spc="-25" dirty="0"/>
              <a:t>13</a:t>
            </a:fld>
            <a:endParaRPr spc="-25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016634"/>
            <a:ext cx="9144000" cy="4124325"/>
            <a:chOff x="0" y="1016634"/>
            <a:chExt cx="9144000" cy="412432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22400" y="1026159"/>
              <a:ext cx="6299200" cy="375920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417701" y="1021397"/>
              <a:ext cx="6308725" cy="3768725"/>
            </a:xfrm>
            <a:custGeom>
              <a:avLst/>
              <a:gdLst/>
              <a:ahLst/>
              <a:cxnLst/>
              <a:rect l="l" t="t" r="r" b="b"/>
              <a:pathLst>
                <a:path w="6308725" h="3768725">
                  <a:moveTo>
                    <a:pt x="0" y="3768725"/>
                  </a:moveTo>
                  <a:lnTo>
                    <a:pt x="6308725" y="3768725"/>
                  </a:lnTo>
                  <a:lnTo>
                    <a:pt x="6308725" y="0"/>
                  </a:lnTo>
                  <a:lnTo>
                    <a:pt x="0" y="0"/>
                  </a:lnTo>
                  <a:lnTo>
                    <a:pt x="0" y="3768725"/>
                  </a:lnTo>
                  <a:close/>
                </a:path>
              </a:pathLst>
            </a:custGeom>
            <a:ln w="9525">
              <a:solidFill>
                <a:srgbClr val="4F81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427479" y="1173479"/>
              <a:ext cx="6289040" cy="3637279"/>
            </a:xfrm>
            <a:custGeom>
              <a:avLst/>
              <a:gdLst/>
              <a:ahLst/>
              <a:cxnLst/>
              <a:rect l="l" t="t" r="r" b="b"/>
              <a:pathLst>
                <a:path w="6289040" h="3637279">
                  <a:moveTo>
                    <a:pt x="1046480" y="589279"/>
                  </a:moveTo>
                  <a:lnTo>
                    <a:pt x="1767840" y="589279"/>
                  </a:lnTo>
                  <a:lnTo>
                    <a:pt x="1767840" y="396239"/>
                  </a:lnTo>
                  <a:lnTo>
                    <a:pt x="1046480" y="396239"/>
                  </a:lnTo>
                  <a:lnTo>
                    <a:pt x="1046480" y="589279"/>
                  </a:lnTo>
                  <a:close/>
                </a:path>
                <a:path w="6289040" h="3637279">
                  <a:moveTo>
                    <a:pt x="3931920" y="233679"/>
                  </a:moveTo>
                  <a:lnTo>
                    <a:pt x="6289040" y="233679"/>
                  </a:lnTo>
                  <a:lnTo>
                    <a:pt x="6289040" y="0"/>
                  </a:lnTo>
                  <a:lnTo>
                    <a:pt x="3931920" y="0"/>
                  </a:lnTo>
                  <a:lnTo>
                    <a:pt x="3931920" y="233679"/>
                  </a:lnTo>
                  <a:close/>
                </a:path>
                <a:path w="6289040" h="3637279">
                  <a:moveTo>
                    <a:pt x="0" y="3637279"/>
                  </a:moveTo>
                  <a:lnTo>
                    <a:pt x="629919" y="3637279"/>
                  </a:lnTo>
                  <a:lnTo>
                    <a:pt x="629919" y="3210560"/>
                  </a:lnTo>
                  <a:lnTo>
                    <a:pt x="0" y="3210560"/>
                  </a:lnTo>
                  <a:lnTo>
                    <a:pt x="0" y="3637279"/>
                  </a:lnTo>
                  <a:close/>
                </a:path>
              </a:pathLst>
            </a:custGeom>
            <a:ln w="2857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21932" y="141922"/>
            <a:ext cx="7305675" cy="8274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4200"/>
              </a:lnSpc>
              <a:spcBef>
                <a:spcPts val="105"/>
              </a:spcBef>
            </a:pPr>
            <a:r>
              <a:rPr dirty="0"/>
              <a:t>Searching</a:t>
            </a:r>
            <a:r>
              <a:rPr spc="-80" dirty="0"/>
              <a:t> </a:t>
            </a:r>
            <a:r>
              <a:rPr dirty="0"/>
              <a:t>for</a:t>
            </a:r>
            <a:r>
              <a:rPr spc="-80" dirty="0"/>
              <a:t> </a:t>
            </a:r>
            <a:r>
              <a:rPr dirty="0"/>
              <a:t>Funding</a:t>
            </a:r>
            <a:r>
              <a:rPr spc="10" dirty="0"/>
              <a:t> </a:t>
            </a:r>
            <a:r>
              <a:rPr spc="-10" dirty="0"/>
              <a:t>Opportunities</a:t>
            </a:r>
          </a:p>
          <a:p>
            <a:pPr marL="12700">
              <a:lnSpc>
                <a:spcPts val="2100"/>
              </a:lnSpc>
            </a:pPr>
            <a:r>
              <a:rPr sz="1850" spc="-10" dirty="0">
                <a:solidFill>
                  <a:srgbClr val="006FC0"/>
                </a:solidFill>
              </a:rPr>
              <a:t>Using</a:t>
            </a:r>
            <a:r>
              <a:rPr sz="1850" spc="-60" dirty="0">
                <a:solidFill>
                  <a:srgbClr val="006FC0"/>
                </a:solidFill>
              </a:rPr>
              <a:t> </a:t>
            </a:r>
            <a:r>
              <a:rPr sz="1850" dirty="0">
                <a:solidFill>
                  <a:srgbClr val="006FC0"/>
                </a:solidFill>
              </a:rPr>
              <a:t>the</a:t>
            </a:r>
            <a:r>
              <a:rPr sz="1850" spc="-95" dirty="0">
                <a:solidFill>
                  <a:srgbClr val="006FC0"/>
                </a:solidFill>
              </a:rPr>
              <a:t> </a:t>
            </a:r>
            <a:r>
              <a:rPr sz="1850" spc="-25" dirty="0">
                <a:solidFill>
                  <a:srgbClr val="006FC0"/>
                </a:solidFill>
              </a:rPr>
              <a:t>Grants.gov</a:t>
            </a:r>
            <a:r>
              <a:rPr sz="1850" spc="-204" dirty="0">
                <a:solidFill>
                  <a:srgbClr val="006FC0"/>
                </a:solidFill>
              </a:rPr>
              <a:t> </a:t>
            </a:r>
            <a:r>
              <a:rPr sz="1850" spc="-20" dirty="0">
                <a:solidFill>
                  <a:srgbClr val="006FC0"/>
                </a:solidFill>
              </a:rPr>
              <a:t>Search</a:t>
            </a:r>
            <a:r>
              <a:rPr sz="1850" spc="-155" dirty="0">
                <a:solidFill>
                  <a:srgbClr val="006FC0"/>
                </a:solidFill>
              </a:rPr>
              <a:t> </a:t>
            </a:r>
            <a:r>
              <a:rPr sz="1850" spc="-10" dirty="0">
                <a:solidFill>
                  <a:srgbClr val="006FC0"/>
                </a:solidFill>
              </a:rPr>
              <a:t>Fields</a:t>
            </a:r>
            <a:endParaRPr sz="1850"/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70"/>
              </a:lnSpc>
            </a:pPr>
            <a:fld id="{81D60167-4931-47E6-BA6A-407CBD079E47}" type="slidenum">
              <a:rPr spc="-25" dirty="0"/>
              <a:t>14</a:t>
            </a:fld>
            <a:endParaRPr spc="-25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127759"/>
            <a:ext cx="9144000" cy="4013200"/>
            <a:chOff x="0" y="1127759"/>
            <a:chExt cx="9144000" cy="40132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2240" y="1127759"/>
              <a:ext cx="6360160" cy="3738879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87960" y="1275079"/>
              <a:ext cx="6309360" cy="1615440"/>
            </a:xfrm>
            <a:custGeom>
              <a:avLst/>
              <a:gdLst/>
              <a:ahLst/>
              <a:cxnLst/>
              <a:rect l="l" t="t" r="r" b="b"/>
              <a:pathLst>
                <a:path w="6309360" h="1615439">
                  <a:moveTo>
                    <a:pt x="0" y="1615440"/>
                  </a:moveTo>
                  <a:lnTo>
                    <a:pt x="1717039" y="1615440"/>
                  </a:lnTo>
                  <a:lnTo>
                    <a:pt x="1717039" y="701040"/>
                  </a:lnTo>
                  <a:lnTo>
                    <a:pt x="0" y="701040"/>
                  </a:lnTo>
                  <a:lnTo>
                    <a:pt x="0" y="1615440"/>
                  </a:lnTo>
                  <a:close/>
                </a:path>
                <a:path w="6309360" h="1615439">
                  <a:moveTo>
                    <a:pt x="1005840" y="579120"/>
                  </a:moveTo>
                  <a:lnTo>
                    <a:pt x="1717039" y="579120"/>
                  </a:lnTo>
                  <a:lnTo>
                    <a:pt x="1717039" y="396240"/>
                  </a:lnTo>
                  <a:lnTo>
                    <a:pt x="1005840" y="396240"/>
                  </a:lnTo>
                  <a:lnTo>
                    <a:pt x="1005840" y="579120"/>
                  </a:lnTo>
                  <a:close/>
                </a:path>
                <a:path w="6309360" h="1615439">
                  <a:moveTo>
                    <a:pt x="3911600" y="223520"/>
                  </a:moveTo>
                  <a:lnTo>
                    <a:pt x="6309360" y="223520"/>
                  </a:lnTo>
                  <a:lnTo>
                    <a:pt x="6309360" y="0"/>
                  </a:lnTo>
                  <a:lnTo>
                    <a:pt x="3911600" y="0"/>
                  </a:lnTo>
                  <a:lnTo>
                    <a:pt x="3911600" y="223520"/>
                  </a:lnTo>
                  <a:close/>
                </a:path>
              </a:pathLst>
            </a:custGeom>
            <a:ln w="2857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6562725" y="1094485"/>
            <a:ext cx="2397760" cy="2648585"/>
          </a:xfrm>
          <a:prstGeom prst="rect">
            <a:avLst/>
          </a:prstGeom>
        </p:spPr>
        <p:txBody>
          <a:bodyPr vert="horz" wrap="square" lIns="0" tIns="49530" rIns="0" bIns="0" rtlCol="0">
            <a:spAutoFit/>
          </a:bodyPr>
          <a:lstStyle/>
          <a:p>
            <a:pPr marL="12700" marR="61594">
              <a:lnSpc>
                <a:spcPct val="86600"/>
              </a:lnSpc>
              <a:spcBef>
                <a:spcPts val="390"/>
              </a:spcBef>
            </a:pPr>
            <a:r>
              <a:rPr sz="1850" spc="-20" dirty="0">
                <a:latin typeface="Tahoma"/>
                <a:cs typeface="Tahoma"/>
              </a:rPr>
              <a:t>Search</a:t>
            </a:r>
            <a:r>
              <a:rPr sz="1850" spc="-170" dirty="0">
                <a:latin typeface="Tahoma"/>
                <a:cs typeface="Tahoma"/>
              </a:rPr>
              <a:t> </a:t>
            </a:r>
            <a:r>
              <a:rPr sz="1850" dirty="0">
                <a:latin typeface="Tahoma"/>
                <a:cs typeface="Tahoma"/>
              </a:rPr>
              <a:t>for</a:t>
            </a:r>
            <a:r>
              <a:rPr sz="1850" spc="-70" dirty="0">
                <a:latin typeface="Tahoma"/>
                <a:cs typeface="Tahoma"/>
              </a:rPr>
              <a:t> </a:t>
            </a:r>
            <a:r>
              <a:rPr sz="1850" spc="-10" dirty="0">
                <a:latin typeface="Tahoma"/>
                <a:cs typeface="Tahoma"/>
              </a:rPr>
              <a:t>grants</a:t>
            </a:r>
            <a:r>
              <a:rPr sz="1850" spc="-135" dirty="0">
                <a:latin typeface="Tahoma"/>
                <a:cs typeface="Tahoma"/>
              </a:rPr>
              <a:t> </a:t>
            </a:r>
            <a:r>
              <a:rPr sz="1850" spc="-25" dirty="0">
                <a:latin typeface="Tahoma"/>
                <a:cs typeface="Tahoma"/>
              </a:rPr>
              <a:t>and forecasts</a:t>
            </a:r>
            <a:r>
              <a:rPr sz="1850" spc="-114" dirty="0">
                <a:latin typeface="Tahoma"/>
                <a:cs typeface="Tahoma"/>
              </a:rPr>
              <a:t> </a:t>
            </a:r>
            <a:r>
              <a:rPr sz="1850" dirty="0">
                <a:latin typeface="Tahoma"/>
                <a:cs typeface="Tahoma"/>
              </a:rPr>
              <a:t>by</a:t>
            </a:r>
            <a:r>
              <a:rPr sz="1850" spc="-130" dirty="0">
                <a:latin typeface="Tahoma"/>
                <a:cs typeface="Tahoma"/>
              </a:rPr>
              <a:t> </a:t>
            </a:r>
            <a:r>
              <a:rPr sz="1850" spc="-10" dirty="0">
                <a:latin typeface="Tahoma"/>
                <a:cs typeface="Tahoma"/>
              </a:rPr>
              <a:t>entering</a:t>
            </a:r>
            <a:r>
              <a:rPr sz="1850" spc="-75" dirty="0">
                <a:latin typeface="Tahoma"/>
                <a:cs typeface="Tahoma"/>
              </a:rPr>
              <a:t> </a:t>
            </a:r>
            <a:r>
              <a:rPr sz="1850" spc="-50" dirty="0">
                <a:latin typeface="Tahoma"/>
                <a:cs typeface="Tahoma"/>
              </a:rPr>
              <a:t>a </a:t>
            </a:r>
            <a:r>
              <a:rPr sz="1850" spc="-10" dirty="0">
                <a:latin typeface="Tahoma"/>
                <a:cs typeface="Tahoma"/>
              </a:rPr>
              <a:t>keyword.</a:t>
            </a:r>
            <a:endParaRPr sz="1850">
              <a:latin typeface="Tahoma"/>
              <a:cs typeface="Tahoma"/>
            </a:endParaRPr>
          </a:p>
          <a:p>
            <a:pPr marL="12700">
              <a:lnSpc>
                <a:spcPts val="2070"/>
              </a:lnSpc>
              <a:spcBef>
                <a:spcPts val="1550"/>
              </a:spcBef>
            </a:pPr>
            <a:r>
              <a:rPr sz="1850" dirty="0">
                <a:latin typeface="Tahoma"/>
                <a:cs typeface="Tahoma"/>
              </a:rPr>
              <a:t>In</a:t>
            </a:r>
            <a:r>
              <a:rPr sz="1850" spc="-65" dirty="0">
                <a:latin typeface="Tahoma"/>
                <a:cs typeface="Tahoma"/>
              </a:rPr>
              <a:t> </a:t>
            </a:r>
            <a:r>
              <a:rPr sz="1850" spc="-20" dirty="0">
                <a:latin typeface="Tahoma"/>
                <a:cs typeface="Tahoma"/>
              </a:rPr>
              <a:t>Search</a:t>
            </a:r>
            <a:r>
              <a:rPr sz="1850" spc="-145" dirty="0">
                <a:latin typeface="Tahoma"/>
                <a:cs typeface="Tahoma"/>
              </a:rPr>
              <a:t> </a:t>
            </a:r>
            <a:r>
              <a:rPr sz="1850" spc="-20" dirty="0">
                <a:latin typeface="Tahoma"/>
                <a:cs typeface="Tahoma"/>
              </a:rPr>
              <a:t>Grants</a:t>
            </a:r>
            <a:r>
              <a:rPr sz="1850" spc="-100" dirty="0">
                <a:latin typeface="Tahoma"/>
                <a:cs typeface="Tahoma"/>
              </a:rPr>
              <a:t> </a:t>
            </a:r>
            <a:r>
              <a:rPr sz="1850" spc="-20" dirty="0">
                <a:latin typeface="Tahoma"/>
                <a:cs typeface="Tahoma"/>
              </a:rPr>
              <a:t>tab,</a:t>
            </a:r>
            <a:endParaRPr sz="1850">
              <a:latin typeface="Tahoma"/>
              <a:cs typeface="Tahoma"/>
            </a:endParaRPr>
          </a:p>
          <a:p>
            <a:pPr marL="12700">
              <a:lnSpc>
                <a:spcPts val="2070"/>
              </a:lnSpc>
            </a:pPr>
            <a:r>
              <a:rPr sz="1850" spc="-10" dirty="0">
                <a:latin typeface="Tahoma"/>
                <a:cs typeface="Tahoma"/>
              </a:rPr>
              <a:t>search</a:t>
            </a:r>
            <a:r>
              <a:rPr sz="1850" spc="-130" dirty="0">
                <a:latin typeface="Tahoma"/>
                <a:cs typeface="Tahoma"/>
              </a:rPr>
              <a:t> </a:t>
            </a:r>
            <a:r>
              <a:rPr sz="1850" spc="-25" dirty="0">
                <a:latin typeface="Tahoma"/>
                <a:cs typeface="Tahoma"/>
              </a:rPr>
              <a:t>by:</a:t>
            </a:r>
            <a:endParaRPr sz="1850">
              <a:latin typeface="Tahoma"/>
              <a:cs typeface="Tahoma"/>
            </a:endParaRPr>
          </a:p>
          <a:p>
            <a:pPr marL="175260" indent="-162560">
              <a:lnSpc>
                <a:spcPct val="100000"/>
              </a:lnSpc>
              <a:spcBef>
                <a:spcPts val="1545"/>
              </a:spcBef>
              <a:buFont typeface="Arial"/>
              <a:buChar char="•"/>
              <a:tabLst>
                <a:tab pos="175260" algn="l"/>
              </a:tabLst>
            </a:pPr>
            <a:r>
              <a:rPr sz="1850" spc="-10" dirty="0">
                <a:latin typeface="Tahoma"/>
                <a:cs typeface="Tahoma"/>
              </a:rPr>
              <a:t>Keyword</a:t>
            </a:r>
            <a:endParaRPr sz="1850">
              <a:latin typeface="Tahoma"/>
              <a:cs typeface="Tahoma"/>
            </a:endParaRPr>
          </a:p>
          <a:p>
            <a:pPr marL="175260" indent="-162560">
              <a:lnSpc>
                <a:spcPct val="100000"/>
              </a:lnSpc>
              <a:spcBef>
                <a:spcPts val="345"/>
              </a:spcBef>
              <a:buFont typeface="Arial"/>
              <a:buChar char="•"/>
              <a:tabLst>
                <a:tab pos="175260" algn="l"/>
              </a:tabLst>
            </a:pPr>
            <a:r>
              <a:rPr sz="1850" spc="-20" dirty="0">
                <a:latin typeface="Tahoma"/>
                <a:cs typeface="Tahoma"/>
              </a:rPr>
              <a:t>Opportunity</a:t>
            </a:r>
            <a:r>
              <a:rPr sz="1850" spc="-110" dirty="0">
                <a:latin typeface="Tahoma"/>
                <a:cs typeface="Tahoma"/>
              </a:rPr>
              <a:t> </a:t>
            </a:r>
            <a:r>
              <a:rPr sz="1850" spc="-10" dirty="0">
                <a:latin typeface="Tahoma"/>
                <a:cs typeface="Tahoma"/>
              </a:rPr>
              <a:t>Number</a:t>
            </a:r>
            <a:endParaRPr sz="1850">
              <a:latin typeface="Tahoma"/>
              <a:cs typeface="Tahoma"/>
            </a:endParaRPr>
          </a:p>
          <a:p>
            <a:pPr marL="175260" indent="-162560">
              <a:lnSpc>
                <a:spcPct val="100000"/>
              </a:lnSpc>
              <a:spcBef>
                <a:spcPts val="345"/>
              </a:spcBef>
              <a:buFont typeface="Arial"/>
              <a:buChar char="•"/>
              <a:tabLst>
                <a:tab pos="175260" algn="l"/>
              </a:tabLst>
            </a:pPr>
            <a:r>
              <a:rPr sz="1850" spc="-10" dirty="0">
                <a:latin typeface="Tahoma"/>
                <a:cs typeface="Tahoma"/>
              </a:rPr>
              <a:t>CFDA</a:t>
            </a:r>
            <a:r>
              <a:rPr sz="1850" spc="-165" dirty="0">
                <a:latin typeface="Tahoma"/>
                <a:cs typeface="Tahoma"/>
              </a:rPr>
              <a:t> </a:t>
            </a:r>
            <a:r>
              <a:rPr sz="1850" spc="-20" dirty="0">
                <a:latin typeface="Tahoma"/>
                <a:cs typeface="Tahoma"/>
              </a:rPr>
              <a:t>Number</a:t>
            </a:r>
            <a:r>
              <a:rPr sz="1850" spc="-125" dirty="0">
                <a:latin typeface="Tahoma"/>
                <a:cs typeface="Tahoma"/>
              </a:rPr>
              <a:t> </a:t>
            </a:r>
            <a:r>
              <a:rPr sz="1850" dirty="0">
                <a:latin typeface="Tahoma"/>
                <a:cs typeface="Tahoma"/>
              </a:rPr>
              <a:t>or</a:t>
            </a:r>
            <a:r>
              <a:rPr sz="1850" spc="-50" dirty="0">
                <a:latin typeface="Tahoma"/>
                <a:cs typeface="Tahoma"/>
              </a:rPr>
              <a:t> </a:t>
            </a:r>
            <a:r>
              <a:rPr sz="1850" spc="-20" dirty="0">
                <a:latin typeface="Tahoma"/>
                <a:cs typeface="Tahoma"/>
              </a:rPr>
              <a:t>Title</a:t>
            </a:r>
            <a:endParaRPr sz="1850">
              <a:latin typeface="Tahoma"/>
              <a:cs typeface="Tahoma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70"/>
              </a:lnSpc>
            </a:pPr>
            <a:fld id="{81D60167-4931-47E6-BA6A-407CBD079E47}" type="slidenum">
              <a:rPr spc="-25" dirty="0"/>
              <a:t>15</a:t>
            </a:fld>
            <a:endParaRPr spc="-25" dirty="0"/>
          </a:p>
        </p:txBody>
      </p:sp>
      <p:sp>
        <p:nvSpPr>
          <p:cNvPr id="6" name="object 6"/>
          <p:cNvSpPr txBox="1"/>
          <p:nvPr/>
        </p:nvSpPr>
        <p:spPr>
          <a:xfrm>
            <a:off x="221932" y="662622"/>
            <a:ext cx="2007870" cy="30670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850" dirty="0">
                <a:solidFill>
                  <a:srgbClr val="006FC0"/>
                </a:solidFill>
                <a:latin typeface="Tahoma"/>
                <a:cs typeface="Tahoma"/>
              </a:rPr>
              <a:t>Find</a:t>
            </a:r>
            <a:r>
              <a:rPr sz="1850" spc="-114" dirty="0">
                <a:solidFill>
                  <a:srgbClr val="006FC0"/>
                </a:solidFill>
                <a:latin typeface="Tahoma"/>
                <a:cs typeface="Tahoma"/>
              </a:rPr>
              <a:t> </a:t>
            </a:r>
            <a:r>
              <a:rPr sz="1850" dirty="0">
                <a:solidFill>
                  <a:srgbClr val="006FC0"/>
                </a:solidFill>
                <a:latin typeface="Tahoma"/>
                <a:cs typeface="Tahoma"/>
              </a:rPr>
              <a:t>–</a:t>
            </a:r>
            <a:r>
              <a:rPr sz="1850" spc="-110" dirty="0">
                <a:solidFill>
                  <a:srgbClr val="006FC0"/>
                </a:solidFill>
                <a:latin typeface="Tahoma"/>
                <a:cs typeface="Tahoma"/>
              </a:rPr>
              <a:t> </a:t>
            </a:r>
            <a:r>
              <a:rPr sz="1850" dirty="0">
                <a:solidFill>
                  <a:srgbClr val="006FC0"/>
                </a:solidFill>
                <a:latin typeface="Tahoma"/>
                <a:cs typeface="Tahoma"/>
              </a:rPr>
              <a:t>Basic</a:t>
            </a:r>
            <a:r>
              <a:rPr sz="1850" spc="-114" dirty="0">
                <a:solidFill>
                  <a:srgbClr val="006FC0"/>
                </a:solidFill>
                <a:latin typeface="Tahoma"/>
                <a:cs typeface="Tahoma"/>
              </a:rPr>
              <a:t> </a:t>
            </a:r>
            <a:r>
              <a:rPr sz="1850" spc="-10" dirty="0">
                <a:solidFill>
                  <a:srgbClr val="006FC0"/>
                </a:solidFill>
                <a:latin typeface="Tahoma"/>
                <a:cs typeface="Tahoma"/>
              </a:rPr>
              <a:t>Search</a:t>
            </a:r>
            <a:endParaRPr sz="1850">
              <a:latin typeface="Tahoma"/>
              <a:cs typeface="Tahoma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21932" y="141922"/>
            <a:ext cx="7305675" cy="575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Searching</a:t>
            </a:r>
            <a:r>
              <a:rPr spc="-80" dirty="0"/>
              <a:t> </a:t>
            </a:r>
            <a:r>
              <a:rPr dirty="0"/>
              <a:t>for</a:t>
            </a:r>
            <a:r>
              <a:rPr spc="-80" dirty="0"/>
              <a:t> </a:t>
            </a:r>
            <a:r>
              <a:rPr dirty="0"/>
              <a:t>Funding</a:t>
            </a:r>
            <a:r>
              <a:rPr spc="10" dirty="0"/>
              <a:t> </a:t>
            </a:r>
            <a:r>
              <a:rPr spc="-10" dirty="0"/>
              <a:t>Opportunities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076959"/>
            <a:ext cx="9144000" cy="4064000"/>
            <a:chOff x="0" y="1076959"/>
            <a:chExt cx="9144000" cy="4064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2400" y="1076959"/>
              <a:ext cx="6217920" cy="365760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87960" y="2545079"/>
              <a:ext cx="5222240" cy="2153920"/>
            </a:xfrm>
            <a:custGeom>
              <a:avLst/>
              <a:gdLst/>
              <a:ahLst/>
              <a:cxnLst/>
              <a:rect l="l" t="t" r="r" b="b"/>
              <a:pathLst>
                <a:path w="5222240" h="2153920">
                  <a:moveTo>
                    <a:pt x="0" y="802639"/>
                  </a:moveTo>
                  <a:lnTo>
                    <a:pt x="802640" y="802639"/>
                  </a:lnTo>
                  <a:lnTo>
                    <a:pt x="802640" y="243839"/>
                  </a:lnTo>
                  <a:lnTo>
                    <a:pt x="0" y="243839"/>
                  </a:lnTo>
                  <a:lnTo>
                    <a:pt x="0" y="802639"/>
                  </a:lnTo>
                  <a:close/>
                </a:path>
                <a:path w="5222240" h="2153920">
                  <a:moveTo>
                    <a:pt x="4765040" y="2153919"/>
                  </a:moveTo>
                  <a:lnTo>
                    <a:pt x="5222240" y="2153919"/>
                  </a:lnTo>
                  <a:lnTo>
                    <a:pt x="5222240" y="0"/>
                  </a:lnTo>
                  <a:lnTo>
                    <a:pt x="4765040" y="0"/>
                  </a:lnTo>
                  <a:lnTo>
                    <a:pt x="4765040" y="2153919"/>
                  </a:lnTo>
                  <a:close/>
                </a:path>
              </a:pathLst>
            </a:custGeom>
            <a:ln w="2857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221932" y="541718"/>
            <a:ext cx="8852535" cy="3943985"/>
          </a:xfrm>
          <a:prstGeom prst="rect">
            <a:avLst/>
          </a:prstGeom>
        </p:spPr>
        <p:txBody>
          <a:bodyPr vert="horz" wrap="square" lIns="0" tIns="1327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45"/>
              </a:spcBef>
            </a:pPr>
            <a:r>
              <a:rPr sz="1850" spc="-20" dirty="0">
                <a:solidFill>
                  <a:srgbClr val="006FC0"/>
                </a:solidFill>
                <a:latin typeface="Tahoma"/>
                <a:cs typeface="Tahoma"/>
              </a:rPr>
              <a:t>Opportunity</a:t>
            </a:r>
            <a:r>
              <a:rPr sz="1850" spc="-140" dirty="0">
                <a:solidFill>
                  <a:srgbClr val="006FC0"/>
                </a:solidFill>
                <a:latin typeface="Tahoma"/>
                <a:cs typeface="Tahoma"/>
              </a:rPr>
              <a:t> </a:t>
            </a:r>
            <a:r>
              <a:rPr sz="1850" spc="-10" dirty="0">
                <a:solidFill>
                  <a:srgbClr val="006FC0"/>
                </a:solidFill>
                <a:latin typeface="Tahoma"/>
                <a:cs typeface="Tahoma"/>
              </a:rPr>
              <a:t>Status</a:t>
            </a:r>
            <a:endParaRPr sz="1850">
              <a:latin typeface="Tahoma"/>
              <a:cs typeface="Tahoma"/>
            </a:endParaRPr>
          </a:p>
          <a:p>
            <a:pPr marL="6351905">
              <a:lnSpc>
                <a:spcPts val="1989"/>
              </a:lnSpc>
              <a:spcBef>
                <a:spcPts val="940"/>
              </a:spcBef>
            </a:pPr>
            <a:r>
              <a:rPr sz="1850" spc="-10" dirty="0">
                <a:latin typeface="Tahoma"/>
                <a:cs typeface="Tahoma"/>
              </a:rPr>
              <a:t>Select</a:t>
            </a:r>
            <a:r>
              <a:rPr sz="1850" spc="-160" dirty="0">
                <a:latin typeface="Tahoma"/>
                <a:cs typeface="Tahoma"/>
              </a:rPr>
              <a:t> </a:t>
            </a:r>
            <a:r>
              <a:rPr sz="1850" dirty="0">
                <a:latin typeface="Tahoma"/>
                <a:cs typeface="Tahoma"/>
              </a:rPr>
              <a:t>the</a:t>
            </a:r>
            <a:r>
              <a:rPr sz="1850" spc="-110" dirty="0">
                <a:latin typeface="Tahoma"/>
                <a:cs typeface="Tahoma"/>
              </a:rPr>
              <a:t> </a:t>
            </a:r>
            <a:r>
              <a:rPr sz="1850" spc="-10" dirty="0">
                <a:latin typeface="Tahoma"/>
                <a:cs typeface="Tahoma"/>
              </a:rPr>
              <a:t>Opportunity</a:t>
            </a:r>
            <a:endParaRPr sz="1850">
              <a:latin typeface="Tahoma"/>
              <a:cs typeface="Tahoma"/>
            </a:endParaRPr>
          </a:p>
          <a:p>
            <a:pPr marL="6351905">
              <a:lnSpc>
                <a:spcPts val="1725"/>
              </a:lnSpc>
            </a:pPr>
            <a:r>
              <a:rPr sz="1850" spc="-10" dirty="0">
                <a:latin typeface="Tahoma"/>
                <a:cs typeface="Tahoma"/>
              </a:rPr>
              <a:t>Status</a:t>
            </a:r>
            <a:r>
              <a:rPr sz="1850" spc="-204" dirty="0">
                <a:latin typeface="Tahoma"/>
                <a:cs typeface="Tahoma"/>
              </a:rPr>
              <a:t> </a:t>
            </a:r>
            <a:r>
              <a:rPr sz="1850" dirty="0">
                <a:latin typeface="Tahoma"/>
                <a:cs typeface="Tahoma"/>
              </a:rPr>
              <a:t>to</a:t>
            </a:r>
            <a:r>
              <a:rPr sz="1850" spc="-80" dirty="0">
                <a:latin typeface="Tahoma"/>
                <a:cs typeface="Tahoma"/>
              </a:rPr>
              <a:t> </a:t>
            </a:r>
            <a:r>
              <a:rPr sz="1850" spc="-10" dirty="0">
                <a:latin typeface="Tahoma"/>
                <a:cs typeface="Tahoma"/>
              </a:rPr>
              <a:t>find</a:t>
            </a:r>
            <a:r>
              <a:rPr sz="1850" spc="-90" dirty="0">
                <a:latin typeface="Tahoma"/>
                <a:cs typeface="Tahoma"/>
              </a:rPr>
              <a:t> </a:t>
            </a:r>
            <a:r>
              <a:rPr sz="1850" dirty="0">
                <a:latin typeface="Tahoma"/>
                <a:cs typeface="Tahoma"/>
              </a:rPr>
              <a:t>what</a:t>
            </a:r>
            <a:r>
              <a:rPr sz="1850" spc="-90" dirty="0">
                <a:latin typeface="Tahoma"/>
                <a:cs typeface="Tahoma"/>
              </a:rPr>
              <a:t> </a:t>
            </a:r>
            <a:r>
              <a:rPr sz="1850" spc="-25" dirty="0">
                <a:latin typeface="Tahoma"/>
                <a:cs typeface="Tahoma"/>
              </a:rPr>
              <a:t>you</a:t>
            </a:r>
            <a:endParaRPr sz="1850">
              <a:latin typeface="Tahoma"/>
              <a:cs typeface="Tahoma"/>
            </a:endParaRPr>
          </a:p>
          <a:p>
            <a:pPr marL="6351905">
              <a:lnSpc>
                <a:spcPts val="1955"/>
              </a:lnSpc>
            </a:pPr>
            <a:r>
              <a:rPr sz="1850" dirty="0">
                <a:latin typeface="Tahoma"/>
                <a:cs typeface="Tahoma"/>
              </a:rPr>
              <a:t>are</a:t>
            </a:r>
            <a:r>
              <a:rPr sz="1850" spc="-110" dirty="0">
                <a:latin typeface="Tahoma"/>
                <a:cs typeface="Tahoma"/>
              </a:rPr>
              <a:t> </a:t>
            </a:r>
            <a:r>
              <a:rPr sz="1850" spc="-20" dirty="0">
                <a:latin typeface="Tahoma"/>
                <a:cs typeface="Tahoma"/>
              </a:rPr>
              <a:t>looking</a:t>
            </a:r>
            <a:r>
              <a:rPr sz="1850" spc="-75" dirty="0">
                <a:latin typeface="Tahoma"/>
                <a:cs typeface="Tahoma"/>
              </a:rPr>
              <a:t> </a:t>
            </a:r>
            <a:r>
              <a:rPr sz="1850" spc="-20" dirty="0">
                <a:latin typeface="Tahoma"/>
                <a:cs typeface="Tahoma"/>
              </a:rPr>
              <a:t>for:</a:t>
            </a:r>
            <a:endParaRPr sz="1850">
              <a:latin typeface="Tahoma"/>
              <a:cs typeface="Tahoma"/>
            </a:endParaRPr>
          </a:p>
          <a:p>
            <a:pPr marL="6351905" marR="5080">
              <a:lnSpc>
                <a:spcPct val="79400"/>
              </a:lnSpc>
              <a:spcBef>
                <a:spcPts val="1764"/>
              </a:spcBef>
            </a:pPr>
            <a:r>
              <a:rPr sz="1850" b="1" spc="-10" dirty="0">
                <a:latin typeface="Tahoma"/>
                <a:cs typeface="Tahoma"/>
              </a:rPr>
              <a:t>Forecasted</a:t>
            </a:r>
            <a:r>
              <a:rPr sz="1850" b="1" spc="-245" dirty="0">
                <a:latin typeface="Tahoma"/>
                <a:cs typeface="Tahoma"/>
              </a:rPr>
              <a:t> </a:t>
            </a:r>
            <a:r>
              <a:rPr sz="1850" dirty="0">
                <a:latin typeface="Tahoma"/>
                <a:cs typeface="Tahoma"/>
              </a:rPr>
              <a:t>-</a:t>
            </a:r>
            <a:r>
              <a:rPr sz="1850" spc="-40" dirty="0">
                <a:latin typeface="Tahoma"/>
                <a:cs typeface="Tahoma"/>
              </a:rPr>
              <a:t> </a:t>
            </a:r>
            <a:r>
              <a:rPr sz="1850" spc="-10" dirty="0">
                <a:latin typeface="Tahoma"/>
                <a:cs typeface="Tahoma"/>
              </a:rPr>
              <a:t>Potential grants</a:t>
            </a:r>
            <a:r>
              <a:rPr sz="1850" spc="-204" dirty="0">
                <a:latin typeface="Tahoma"/>
                <a:cs typeface="Tahoma"/>
              </a:rPr>
              <a:t> </a:t>
            </a:r>
            <a:r>
              <a:rPr sz="1850" dirty="0">
                <a:latin typeface="Tahoma"/>
                <a:cs typeface="Tahoma"/>
              </a:rPr>
              <a:t>in</a:t>
            </a:r>
            <a:r>
              <a:rPr sz="1850" spc="-10" dirty="0">
                <a:latin typeface="Tahoma"/>
                <a:cs typeface="Tahoma"/>
              </a:rPr>
              <a:t> </a:t>
            </a:r>
            <a:r>
              <a:rPr sz="1850" dirty="0">
                <a:latin typeface="Tahoma"/>
                <a:cs typeface="Tahoma"/>
              </a:rPr>
              <a:t>the</a:t>
            </a:r>
            <a:r>
              <a:rPr sz="1850" spc="-110" dirty="0">
                <a:latin typeface="Tahoma"/>
                <a:cs typeface="Tahoma"/>
              </a:rPr>
              <a:t> </a:t>
            </a:r>
            <a:r>
              <a:rPr sz="1850" spc="-20" dirty="0">
                <a:latin typeface="Tahoma"/>
                <a:cs typeface="Tahoma"/>
              </a:rPr>
              <a:t>near</a:t>
            </a:r>
            <a:r>
              <a:rPr sz="1850" spc="-125" dirty="0">
                <a:latin typeface="Tahoma"/>
                <a:cs typeface="Tahoma"/>
              </a:rPr>
              <a:t> </a:t>
            </a:r>
            <a:r>
              <a:rPr sz="1850" spc="-10" dirty="0">
                <a:latin typeface="Tahoma"/>
                <a:cs typeface="Tahoma"/>
              </a:rPr>
              <a:t>future</a:t>
            </a:r>
            <a:endParaRPr sz="1850">
              <a:latin typeface="Tahoma"/>
              <a:cs typeface="Tahoma"/>
            </a:endParaRPr>
          </a:p>
          <a:p>
            <a:pPr marL="6351905">
              <a:lnSpc>
                <a:spcPts val="1989"/>
              </a:lnSpc>
              <a:spcBef>
                <a:spcPts val="1310"/>
              </a:spcBef>
            </a:pPr>
            <a:r>
              <a:rPr sz="1850" b="1" spc="-10" dirty="0">
                <a:latin typeface="Tahoma"/>
                <a:cs typeface="Tahoma"/>
              </a:rPr>
              <a:t>Posted</a:t>
            </a:r>
            <a:r>
              <a:rPr sz="1850" b="1" spc="-170" dirty="0">
                <a:latin typeface="Tahoma"/>
                <a:cs typeface="Tahoma"/>
              </a:rPr>
              <a:t> </a:t>
            </a:r>
            <a:r>
              <a:rPr sz="1850" dirty="0">
                <a:latin typeface="Tahoma"/>
                <a:cs typeface="Tahoma"/>
              </a:rPr>
              <a:t>-</a:t>
            </a:r>
            <a:r>
              <a:rPr sz="1850" spc="-45" dirty="0">
                <a:latin typeface="Tahoma"/>
                <a:cs typeface="Tahoma"/>
              </a:rPr>
              <a:t> </a:t>
            </a:r>
            <a:r>
              <a:rPr sz="1850" spc="-10" dirty="0">
                <a:latin typeface="Tahoma"/>
                <a:cs typeface="Tahoma"/>
              </a:rPr>
              <a:t>Currently</a:t>
            </a:r>
            <a:endParaRPr sz="1850">
              <a:latin typeface="Tahoma"/>
              <a:cs typeface="Tahoma"/>
            </a:endParaRPr>
          </a:p>
          <a:p>
            <a:pPr marL="6351905">
              <a:lnSpc>
                <a:spcPts val="1989"/>
              </a:lnSpc>
            </a:pPr>
            <a:r>
              <a:rPr sz="1850" spc="-20" dirty="0">
                <a:latin typeface="Tahoma"/>
                <a:cs typeface="Tahoma"/>
              </a:rPr>
              <a:t>open</a:t>
            </a:r>
            <a:r>
              <a:rPr sz="1850" spc="-100" dirty="0">
                <a:latin typeface="Tahoma"/>
                <a:cs typeface="Tahoma"/>
              </a:rPr>
              <a:t> </a:t>
            </a:r>
            <a:r>
              <a:rPr sz="1850" spc="-10" dirty="0">
                <a:latin typeface="Tahoma"/>
                <a:cs typeface="Tahoma"/>
              </a:rPr>
              <a:t>grants</a:t>
            </a:r>
            <a:endParaRPr sz="1850">
              <a:latin typeface="Tahoma"/>
              <a:cs typeface="Tahoma"/>
            </a:endParaRPr>
          </a:p>
          <a:p>
            <a:pPr marL="6351905">
              <a:lnSpc>
                <a:spcPts val="1950"/>
              </a:lnSpc>
              <a:spcBef>
                <a:spcPts val="1305"/>
              </a:spcBef>
            </a:pPr>
            <a:r>
              <a:rPr sz="1850" b="1" spc="-20" dirty="0">
                <a:latin typeface="Tahoma"/>
                <a:cs typeface="Tahoma"/>
              </a:rPr>
              <a:t>Closed</a:t>
            </a:r>
            <a:r>
              <a:rPr sz="1850" b="1" spc="-165" dirty="0">
                <a:latin typeface="Tahoma"/>
                <a:cs typeface="Tahoma"/>
              </a:rPr>
              <a:t> </a:t>
            </a:r>
            <a:r>
              <a:rPr sz="1850" dirty="0">
                <a:latin typeface="Tahoma"/>
                <a:cs typeface="Tahoma"/>
              </a:rPr>
              <a:t>-</a:t>
            </a:r>
            <a:r>
              <a:rPr sz="1850" spc="50" dirty="0">
                <a:latin typeface="Tahoma"/>
                <a:cs typeface="Tahoma"/>
              </a:rPr>
              <a:t> </a:t>
            </a:r>
            <a:r>
              <a:rPr sz="1850" spc="-10" dirty="0">
                <a:latin typeface="Tahoma"/>
                <a:cs typeface="Tahoma"/>
              </a:rPr>
              <a:t>Recently</a:t>
            </a:r>
            <a:endParaRPr sz="1850">
              <a:latin typeface="Tahoma"/>
              <a:cs typeface="Tahoma"/>
            </a:endParaRPr>
          </a:p>
          <a:p>
            <a:pPr marL="6351905">
              <a:lnSpc>
                <a:spcPts val="1950"/>
              </a:lnSpc>
            </a:pPr>
            <a:r>
              <a:rPr sz="1850" spc="-20" dirty="0">
                <a:latin typeface="Tahoma"/>
                <a:cs typeface="Tahoma"/>
              </a:rPr>
              <a:t>ended</a:t>
            </a:r>
            <a:r>
              <a:rPr sz="1850" spc="-125" dirty="0">
                <a:latin typeface="Tahoma"/>
                <a:cs typeface="Tahoma"/>
              </a:rPr>
              <a:t> </a:t>
            </a:r>
            <a:r>
              <a:rPr sz="1850" spc="-10" dirty="0">
                <a:latin typeface="Tahoma"/>
                <a:cs typeface="Tahoma"/>
              </a:rPr>
              <a:t>grants</a:t>
            </a:r>
            <a:endParaRPr sz="1850">
              <a:latin typeface="Tahoma"/>
              <a:cs typeface="Tahoma"/>
            </a:endParaRPr>
          </a:p>
          <a:p>
            <a:pPr marL="6351905">
              <a:lnSpc>
                <a:spcPts val="1989"/>
              </a:lnSpc>
              <a:spcBef>
                <a:spcPts val="1310"/>
              </a:spcBef>
            </a:pPr>
            <a:r>
              <a:rPr sz="1850" b="1" spc="-10" dirty="0">
                <a:latin typeface="Tahoma"/>
                <a:cs typeface="Tahoma"/>
              </a:rPr>
              <a:t>Archived</a:t>
            </a:r>
            <a:r>
              <a:rPr sz="1850" b="1" spc="-250" dirty="0">
                <a:latin typeface="Tahoma"/>
                <a:cs typeface="Tahoma"/>
              </a:rPr>
              <a:t> </a:t>
            </a:r>
            <a:r>
              <a:rPr sz="1850" dirty="0">
                <a:latin typeface="Tahoma"/>
                <a:cs typeface="Tahoma"/>
              </a:rPr>
              <a:t>-</a:t>
            </a:r>
            <a:r>
              <a:rPr sz="1850" spc="-125" dirty="0">
                <a:latin typeface="Tahoma"/>
                <a:cs typeface="Tahoma"/>
              </a:rPr>
              <a:t> </a:t>
            </a:r>
            <a:r>
              <a:rPr sz="1850" dirty="0">
                <a:latin typeface="Tahoma"/>
                <a:cs typeface="Tahoma"/>
              </a:rPr>
              <a:t>Past</a:t>
            </a:r>
            <a:r>
              <a:rPr sz="1850" spc="-55" dirty="0">
                <a:latin typeface="Tahoma"/>
                <a:cs typeface="Tahoma"/>
              </a:rPr>
              <a:t> </a:t>
            </a:r>
            <a:r>
              <a:rPr sz="1850" spc="-10" dirty="0">
                <a:latin typeface="Tahoma"/>
                <a:cs typeface="Tahoma"/>
              </a:rPr>
              <a:t>grants</a:t>
            </a:r>
            <a:endParaRPr sz="1850">
              <a:latin typeface="Tahoma"/>
              <a:cs typeface="Tahoma"/>
            </a:endParaRPr>
          </a:p>
          <a:p>
            <a:pPr marL="6351905">
              <a:lnSpc>
                <a:spcPts val="1989"/>
              </a:lnSpc>
            </a:pPr>
            <a:r>
              <a:rPr sz="1850" spc="-25" dirty="0">
                <a:latin typeface="Tahoma"/>
                <a:cs typeface="Tahoma"/>
              </a:rPr>
              <a:t>available</a:t>
            </a:r>
            <a:r>
              <a:rPr sz="1850" spc="-120" dirty="0">
                <a:latin typeface="Tahoma"/>
                <a:cs typeface="Tahoma"/>
              </a:rPr>
              <a:t> </a:t>
            </a:r>
            <a:r>
              <a:rPr sz="1850" dirty="0">
                <a:latin typeface="Tahoma"/>
                <a:cs typeface="Tahoma"/>
              </a:rPr>
              <a:t>for</a:t>
            </a:r>
            <a:r>
              <a:rPr sz="1850" spc="-114" dirty="0">
                <a:latin typeface="Tahoma"/>
                <a:cs typeface="Tahoma"/>
              </a:rPr>
              <a:t> </a:t>
            </a:r>
            <a:r>
              <a:rPr sz="1850" spc="-10" dirty="0">
                <a:latin typeface="Tahoma"/>
                <a:cs typeface="Tahoma"/>
              </a:rPr>
              <a:t>reference</a:t>
            </a:r>
            <a:endParaRPr sz="1850">
              <a:latin typeface="Tahoma"/>
              <a:cs typeface="Tahoma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70"/>
              </a:lnSpc>
            </a:pPr>
            <a:fld id="{81D60167-4931-47E6-BA6A-407CBD079E47}" type="slidenum">
              <a:rPr spc="-25" dirty="0"/>
              <a:t>16</a:t>
            </a:fld>
            <a:endParaRPr spc="-25" dirty="0"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21932" y="141922"/>
            <a:ext cx="7305675" cy="575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Searching</a:t>
            </a:r>
            <a:r>
              <a:rPr spc="-80" dirty="0"/>
              <a:t> </a:t>
            </a:r>
            <a:r>
              <a:rPr dirty="0"/>
              <a:t>for</a:t>
            </a:r>
            <a:r>
              <a:rPr spc="-80" dirty="0"/>
              <a:t> </a:t>
            </a:r>
            <a:r>
              <a:rPr dirty="0"/>
              <a:t>Funding</a:t>
            </a:r>
            <a:r>
              <a:rPr spc="10" dirty="0"/>
              <a:t> </a:t>
            </a:r>
            <a:r>
              <a:rPr spc="-10" dirty="0"/>
              <a:t>Opportunities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33032" y="1169034"/>
            <a:ext cx="6531609" cy="3310890"/>
            <a:chOff x="133032" y="1169034"/>
            <a:chExt cx="6531609" cy="331089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2400" y="1178559"/>
              <a:ext cx="6502400" cy="3281679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47637" y="1173797"/>
              <a:ext cx="6511925" cy="3291204"/>
            </a:xfrm>
            <a:custGeom>
              <a:avLst/>
              <a:gdLst/>
              <a:ahLst/>
              <a:cxnLst/>
              <a:rect l="l" t="t" r="r" b="b"/>
              <a:pathLst>
                <a:path w="6511925" h="3291204">
                  <a:moveTo>
                    <a:pt x="0" y="3291204"/>
                  </a:moveTo>
                  <a:lnTo>
                    <a:pt x="6511925" y="3291204"/>
                  </a:lnTo>
                  <a:lnTo>
                    <a:pt x="6511925" y="0"/>
                  </a:lnTo>
                  <a:lnTo>
                    <a:pt x="0" y="0"/>
                  </a:lnTo>
                  <a:lnTo>
                    <a:pt x="0" y="3291204"/>
                  </a:lnTo>
                  <a:close/>
                </a:path>
              </a:pathLst>
            </a:custGeom>
            <a:ln w="9525">
              <a:solidFill>
                <a:srgbClr val="0C39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47320" y="1803399"/>
              <a:ext cx="6461760" cy="2661920"/>
            </a:xfrm>
            <a:custGeom>
              <a:avLst/>
              <a:gdLst/>
              <a:ahLst/>
              <a:cxnLst/>
              <a:rect l="l" t="t" r="r" b="b"/>
              <a:pathLst>
                <a:path w="6461759" h="2661920">
                  <a:moveTo>
                    <a:pt x="0" y="2661920"/>
                  </a:moveTo>
                  <a:lnTo>
                    <a:pt x="1747520" y="2661920"/>
                  </a:lnTo>
                  <a:lnTo>
                    <a:pt x="1747520" y="650239"/>
                  </a:lnTo>
                  <a:lnTo>
                    <a:pt x="0" y="650239"/>
                  </a:lnTo>
                  <a:lnTo>
                    <a:pt x="0" y="2661920"/>
                  </a:lnTo>
                  <a:close/>
                </a:path>
                <a:path w="6461759" h="2661920">
                  <a:moveTo>
                    <a:pt x="1869440" y="264160"/>
                  </a:moveTo>
                  <a:lnTo>
                    <a:pt x="5496560" y="264160"/>
                  </a:lnTo>
                  <a:lnTo>
                    <a:pt x="5496560" y="0"/>
                  </a:lnTo>
                  <a:lnTo>
                    <a:pt x="1869440" y="0"/>
                  </a:lnTo>
                  <a:lnTo>
                    <a:pt x="1869440" y="264160"/>
                  </a:lnTo>
                  <a:close/>
                </a:path>
                <a:path w="6461759" h="2661920">
                  <a:moveTo>
                    <a:pt x="5781040" y="457200"/>
                  </a:moveTo>
                  <a:lnTo>
                    <a:pt x="6461759" y="457200"/>
                  </a:lnTo>
                  <a:lnTo>
                    <a:pt x="6461759" y="264160"/>
                  </a:lnTo>
                  <a:lnTo>
                    <a:pt x="5781040" y="264160"/>
                  </a:lnTo>
                  <a:lnTo>
                    <a:pt x="5781040" y="457200"/>
                  </a:lnTo>
                  <a:close/>
                </a:path>
              </a:pathLst>
            </a:custGeom>
            <a:ln w="2857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6795516" y="1115123"/>
            <a:ext cx="2328545" cy="3608704"/>
          </a:xfrm>
          <a:prstGeom prst="rect">
            <a:avLst/>
          </a:prstGeom>
        </p:spPr>
        <p:txBody>
          <a:bodyPr vert="horz" wrap="square" lIns="0" tIns="63500" rIns="0" bIns="0" rtlCol="0">
            <a:spAutoFit/>
          </a:bodyPr>
          <a:lstStyle/>
          <a:p>
            <a:pPr marL="12700" marR="45720">
              <a:lnSpc>
                <a:spcPct val="79300"/>
              </a:lnSpc>
              <a:spcBef>
                <a:spcPts val="500"/>
              </a:spcBef>
            </a:pPr>
            <a:r>
              <a:rPr sz="1600" dirty="0">
                <a:latin typeface="Tahoma"/>
                <a:cs typeface="Tahoma"/>
              </a:rPr>
              <a:t>Refine</a:t>
            </a:r>
            <a:r>
              <a:rPr sz="1600" spc="-55" dirty="0">
                <a:latin typeface="Tahoma"/>
                <a:cs typeface="Tahoma"/>
              </a:rPr>
              <a:t> </a:t>
            </a:r>
            <a:r>
              <a:rPr sz="1600" dirty="0">
                <a:latin typeface="Tahoma"/>
                <a:cs typeface="Tahoma"/>
              </a:rPr>
              <a:t>your</a:t>
            </a:r>
            <a:r>
              <a:rPr sz="1600" spc="50" dirty="0">
                <a:latin typeface="Tahoma"/>
                <a:cs typeface="Tahoma"/>
              </a:rPr>
              <a:t> </a:t>
            </a:r>
            <a:r>
              <a:rPr sz="1600" dirty="0">
                <a:latin typeface="Tahoma"/>
                <a:cs typeface="Tahoma"/>
              </a:rPr>
              <a:t>search</a:t>
            </a:r>
            <a:r>
              <a:rPr sz="1600" spc="-100" dirty="0">
                <a:latin typeface="Tahoma"/>
                <a:cs typeface="Tahoma"/>
              </a:rPr>
              <a:t> </a:t>
            </a:r>
            <a:r>
              <a:rPr sz="1600" spc="-25" dirty="0">
                <a:latin typeface="Tahoma"/>
                <a:cs typeface="Tahoma"/>
              </a:rPr>
              <a:t>by </a:t>
            </a:r>
            <a:r>
              <a:rPr sz="1600" dirty="0">
                <a:latin typeface="Tahoma"/>
                <a:cs typeface="Tahoma"/>
              </a:rPr>
              <a:t>selecting</a:t>
            </a:r>
            <a:r>
              <a:rPr sz="1600" spc="-110" dirty="0">
                <a:latin typeface="Tahoma"/>
                <a:cs typeface="Tahoma"/>
              </a:rPr>
              <a:t> </a:t>
            </a:r>
            <a:r>
              <a:rPr sz="1600" dirty="0">
                <a:latin typeface="Tahoma"/>
                <a:cs typeface="Tahoma"/>
              </a:rPr>
              <a:t>criteria</a:t>
            </a:r>
            <a:r>
              <a:rPr sz="1600" spc="50" dirty="0">
                <a:latin typeface="Tahoma"/>
                <a:cs typeface="Tahoma"/>
              </a:rPr>
              <a:t> </a:t>
            </a:r>
            <a:r>
              <a:rPr sz="1600" spc="-10" dirty="0">
                <a:latin typeface="Tahoma"/>
                <a:cs typeface="Tahoma"/>
              </a:rPr>
              <a:t>options:</a:t>
            </a:r>
            <a:endParaRPr sz="1600">
              <a:latin typeface="Tahoma"/>
              <a:cs typeface="Tahoma"/>
            </a:endParaRPr>
          </a:p>
          <a:p>
            <a:pPr marL="154940" indent="-142875">
              <a:lnSpc>
                <a:spcPct val="100000"/>
              </a:lnSpc>
              <a:spcBef>
                <a:spcPts val="1445"/>
              </a:spcBef>
              <a:buFont typeface="Arial"/>
              <a:buChar char="•"/>
              <a:tabLst>
                <a:tab pos="155575" algn="l"/>
              </a:tabLst>
            </a:pPr>
            <a:r>
              <a:rPr sz="1600" spc="-10" dirty="0">
                <a:latin typeface="Tahoma"/>
                <a:cs typeface="Tahoma"/>
              </a:rPr>
              <a:t>Category</a:t>
            </a:r>
            <a:endParaRPr sz="1600">
              <a:latin typeface="Tahoma"/>
              <a:cs typeface="Tahoma"/>
            </a:endParaRPr>
          </a:p>
          <a:p>
            <a:pPr marL="154940" indent="-142875">
              <a:lnSpc>
                <a:spcPct val="100000"/>
              </a:lnSpc>
              <a:spcBef>
                <a:spcPts val="244"/>
              </a:spcBef>
              <a:buFont typeface="Arial"/>
              <a:buChar char="•"/>
              <a:tabLst>
                <a:tab pos="155575" algn="l"/>
              </a:tabLst>
            </a:pPr>
            <a:r>
              <a:rPr sz="1600" spc="-10" dirty="0">
                <a:latin typeface="Tahoma"/>
                <a:cs typeface="Tahoma"/>
              </a:rPr>
              <a:t>Eligibility</a:t>
            </a:r>
            <a:endParaRPr sz="1600">
              <a:latin typeface="Tahoma"/>
              <a:cs typeface="Tahoma"/>
            </a:endParaRPr>
          </a:p>
          <a:p>
            <a:pPr marL="154940" indent="-142875">
              <a:lnSpc>
                <a:spcPct val="100000"/>
              </a:lnSpc>
              <a:spcBef>
                <a:spcPts val="165"/>
              </a:spcBef>
              <a:buFont typeface="Arial"/>
              <a:buChar char="•"/>
              <a:tabLst>
                <a:tab pos="155575" algn="l"/>
              </a:tabLst>
            </a:pPr>
            <a:r>
              <a:rPr sz="1600" dirty="0">
                <a:latin typeface="Tahoma"/>
                <a:cs typeface="Tahoma"/>
              </a:rPr>
              <a:t>Funding</a:t>
            </a:r>
            <a:r>
              <a:rPr sz="1600" spc="-15" dirty="0">
                <a:latin typeface="Tahoma"/>
                <a:cs typeface="Tahoma"/>
              </a:rPr>
              <a:t> </a:t>
            </a:r>
            <a:r>
              <a:rPr sz="1600" spc="-10" dirty="0">
                <a:latin typeface="Tahoma"/>
                <a:cs typeface="Tahoma"/>
              </a:rPr>
              <a:t>Agency</a:t>
            </a:r>
            <a:endParaRPr sz="1600">
              <a:latin typeface="Tahoma"/>
              <a:cs typeface="Tahoma"/>
            </a:endParaRPr>
          </a:p>
          <a:p>
            <a:pPr marL="154940" indent="-142875">
              <a:lnSpc>
                <a:spcPct val="100000"/>
              </a:lnSpc>
              <a:spcBef>
                <a:spcPts val="240"/>
              </a:spcBef>
              <a:buFont typeface="Arial"/>
              <a:buChar char="•"/>
              <a:tabLst>
                <a:tab pos="155575" algn="l"/>
              </a:tabLst>
            </a:pPr>
            <a:r>
              <a:rPr sz="1600" dirty="0">
                <a:latin typeface="Tahoma"/>
                <a:cs typeface="Tahoma"/>
              </a:rPr>
              <a:t>Opportunity</a:t>
            </a:r>
            <a:r>
              <a:rPr sz="1600" spc="-45" dirty="0">
                <a:latin typeface="Tahoma"/>
                <a:cs typeface="Tahoma"/>
              </a:rPr>
              <a:t> </a:t>
            </a:r>
            <a:r>
              <a:rPr sz="1600" spc="-10" dirty="0">
                <a:latin typeface="Tahoma"/>
                <a:cs typeface="Tahoma"/>
              </a:rPr>
              <a:t>Status</a:t>
            </a:r>
            <a:endParaRPr sz="1600">
              <a:latin typeface="Tahoma"/>
              <a:cs typeface="Tahoma"/>
            </a:endParaRPr>
          </a:p>
          <a:p>
            <a:pPr marL="154940" indent="-142875">
              <a:lnSpc>
                <a:spcPct val="100000"/>
              </a:lnSpc>
              <a:spcBef>
                <a:spcPts val="245"/>
              </a:spcBef>
              <a:buFont typeface="Arial"/>
              <a:buChar char="•"/>
              <a:tabLst>
                <a:tab pos="155575" algn="l"/>
              </a:tabLst>
            </a:pPr>
            <a:r>
              <a:rPr sz="1600" dirty="0">
                <a:latin typeface="Tahoma"/>
                <a:cs typeface="Tahoma"/>
              </a:rPr>
              <a:t>Date</a:t>
            </a:r>
            <a:r>
              <a:rPr sz="1600" spc="-60" dirty="0">
                <a:latin typeface="Tahoma"/>
                <a:cs typeface="Tahoma"/>
              </a:rPr>
              <a:t> </a:t>
            </a:r>
            <a:r>
              <a:rPr sz="1600" spc="-10" dirty="0">
                <a:latin typeface="Tahoma"/>
                <a:cs typeface="Tahoma"/>
              </a:rPr>
              <a:t>ranges</a:t>
            </a:r>
            <a:endParaRPr sz="16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400">
              <a:latin typeface="Tahoma"/>
              <a:cs typeface="Tahoma"/>
            </a:endParaRPr>
          </a:p>
          <a:p>
            <a:pPr marL="12700" marR="5080">
              <a:lnSpc>
                <a:spcPct val="81400"/>
              </a:lnSpc>
            </a:pPr>
            <a:r>
              <a:rPr sz="1600" dirty="0">
                <a:latin typeface="Tahoma"/>
                <a:cs typeface="Tahoma"/>
              </a:rPr>
              <a:t>Click</a:t>
            </a:r>
            <a:r>
              <a:rPr sz="1600" spc="20" dirty="0">
                <a:latin typeface="Tahoma"/>
                <a:cs typeface="Tahoma"/>
              </a:rPr>
              <a:t> </a:t>
            </a:r>
            <a:r>
              <a:rPr sz="1600" dirty="0">
                <a:latin typeface="Tahoma"/>
                <a:cs typeface="Tahoma"/>
              </a:rPr>
              <a:t>Save</a:t>
            </a:r>
            <a:r>
              <a:rPr sz="1600" spc="-30" dirty="0">
                <a:latin typeface="Tahoma"/>
                <a:cs typeface="Tahoma"/>
              </a:rPr>
              <a:t> </a:t>
            </a:r>
            <a:r>
              <a:rPr sz="1600" dirty="0">
                <a:latin typeface="Tahoma"/>
                <a:cs typeface="Tahoma"/>
              </a:rPr>
              <a:t>Search</a:t>
            </a:r>
            <a:r>
              <a:rPr sz="1600" spc="-80" dirty="0">
                <a:latin typeface="Tahoma"/>
                <a:cs typeface="Tahoma"/>
              </a:rPr>
              <a:t> </a:t>
            </a:r>
            <a:r>
              <a:rPr sz="1600" spc="-10" dirty="0">
                <a:latin typeface="Tahoma"/>
                <a:cs typeface="Tahoma"/>
              </a:rPr>
              <a:t>button </a:t>
            </a:r>
            <a:r>
              <a:rPr sz="1600" dirty="0">
                <a:latin typeface="Tahoma"/>
                <a:cs typeface="Tahoma"/>
              </a:rPr>
              <a:t>to</a:t>
            </a:r>
            <a:r>
              <a:rPr sz="1600" spc="15" dirty="0">
                <a:latin typeface="Tahoma"/>
                <a:cs typeface="Tahoma"/>
              </a:rPr>
              <a:t> </a:t>
            </a:r>
            <a:r>
              <a:rPr sz="1600" dirty="0">
                <a:latin typeface="Tahoma"/>
                <a:cs typeface="Tahoma"/>
              </a:rPr>
              <a:t>store</a:t>
            </a:r>
            <a:r>
              <a:rPr sz="1600" spc="-40" dirty="0">
                <a:latin typeface="Tahoma"/>
                <a:cs typeface="Tahoma"/>
              </a:rPr>
              <a:t> </a:t>
            </a:r>
            <a:r>
              <a:rPr sz="1600" dirty="0">
                <a:latin typeface="Tahoma"/>
                <a:cs typeface="Tahoma"/>
              </a:rPr>
              <a:t>this</a:t>
            </a:r>
            <a:r>
              <a:rPr sz="1600" spc="10" dirty="0">
                <a:latin typeface="Tahoma"/>
                <a:cs typeface="Tahoma"/>
              </a:rPr>
              <a:t> </a:t>
            </a:r>
            <a:r>
              <a:rPr sz="1600" dirty="0">
                <a:latin typeface="Tahoma"/>
                <a:cs typeface="Tahoma"/>
              </a:rPr>
              <a:t>set</a:t>
            </a:r>
            <a:r>
              <a:rPr sz="1600" spc="-50" dirty="0">
                <a:latin typeface="Tahoma"/>
                <a:cs typeface="Tahoma"/>
              </a:rPr>
              <a:t> </a:t>
            </a:r>
            <a:r>
              <a:rPr sz="1600" dirty="0">
                <a:latin typeface="Tahoma"/>
                <a:cs typeface="Tahoma"/>
              </a:rPr>
              <a:t>of</a:t>
            </a:r>
            <a:r>
              <a:rPr sz="1600" spc="60" dirty="0">
                <a:latin typeface="Tahoma"/>
                <a:cs typeface="Tahoma"/>
              </a:rPr>
              <a:t> </a:t>
            </a:r>
            <a:r>
              <a:rPr sz="1600" spc="-10" dirty="0">
                <a:latin typeface="Tahoma"/>
                <a:cs typeface="Tahoma"/>
              </a:rPr>
              <a:t>search </a:t>
            </a:r>
            <a:r>
              <a:rPr sz="1600" dirty="0">
                <a:latin typeface="Tahoma"/>
                <a:cs typeface="Tahoma"/>
              </a:rPr>
              <a:t>criteria</a:t>
            </a:r>
            <a:r>
              <a:rPr sz="1600" spc="-15" dirty="0">
                <a:latin typeface="Tahoma"/>
                <a:cs typeface="Tahoma"/>
              </a:rPr>
              <a:t> </a:t>
            </a:r>
            <a:r>
              <a:rPr sz="1600" dirty="0">
                <a:latin typeface="Tahoma"/>
                <a:cs typeface="Tahoma"/>
              </a:rPr>
              <a:t>to</a:t>
            </a:r>
            <a:r>
              <a:rPr sz="1600" spc="45" dirty="0">
                <a:latin typeface="Tahoma"/>
                <a:cs typeface="Tahoma"/>
              </a:rPr>
              <a:t> </a:t>
            </a:r>
            <a:r>
              <a:rPr sz="1600" dirty="0">
                <a:latin typeface="Tahoma"/>
                <a:cs typeface="Tahoma"/>
              </a:rPr>
              <a:t>receive</a:t>
            </a:r>
            <a:r>
              <a:rPr sz="1600" spc="-95" dirty="0">
                <a:latin typeface="Tahoma"/>
                <a:cs typeface="Tahoma"/>
              </a:rPr>
              <a:t> </a:t>
            </a:r>
            <a:r>
              <a:rPr sz="1600" spc="-10" dirty="0">
                <a:latin typeface="Tahoma"/>
                <a:cs typeface="Tahoma"/>
              </a:rPr>
              <a:t>emails</a:t>
            </a:r>
            <a:endParaRPr sz="16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500">
              <a:latin typeface="Tahoma"/>
              <a:cs typeface="Tahoma"/>
            </a:endParaRPr>
          </a:p>
          <a:p>
            <a:pPr marL="12700" marR="56515">
              <a:lnSpc>
                <a:spcPct val="79300"/>
              </a:lnSpc>
            </a:pPr>
            <a:r>
              <a:rPr sz="1600" dirty="0">
                <a:latin typeface="Tahoma"/>
                <a:cs typeface="Tahoma"/>
              </a:rPr>
              <a:t>Click</a:t>
            </a:r>
            <a:r>
              <a:rPr sz="1600" spc="20" dirty="0">
                <a:latin typeface="Tahoma"/>
                <a:cs typeface="Tahoma"/>
              </a:rPr>
              <a:t> </a:t>
            </a:r>
            <a:r>
              <a:rPr sz="1600" dirty="0">
                <a:latin typeface="Tahoma"/>
                <a:cs typeface="Tahoma"/>
              </a:rPr>
              <a:t>Manage</a:t>
            </a:r>
            <a:r>
              <a:rPr sz="1600" spc="-30" dirty="0">
                <a:latin typeface="Tahoma"/>
                <a:cs typeface="Tahoma"/>
              </a:rPr>
              <a:t> </a:t>
            </a:r>
            <a:r>
              <a:rPr sz="1600" spc="-10" dirty="0">
                <a:latin typeface="Tahoma"/>
                <a:cs typeface="Tahoma"/>
              </a:rPr>
              <a:t>Searches </a:t>
            </a:r>
            <a:r>
              <a:rPr sz="1600" dirty="0">
                <a:latin typeface="Tahoma"/>
                <a:cs typeface="Tahoma"/>
              </a:rPr>
              <a:t>link</a:t>
            </a:r>
            <a:r>
              <a:rPr sz="1600" spc="-65" dirty="0">
                <a:latin typeface="Tahoma"/>
                <a:cs typeface="Tahoma"/>
              </a:rPr>
              <a:t> </a:t>
            </a:r>
            <a:r>
              <a:rPr sz="1600" dirty="0">
                <a:latin typeface="Tahoma"/>
                <a:cs typeface="Tahoma"/>
              </a:rPr>
              <a:t>to</a:t>
            </a:r>
            <a:r>
              <a:rPr sz="1600" spc="30" dirty="0">
                <a:latin typeface="Tahoma"/>
                <a:cs typeface="Tahoma"/>
              </a:rPr>
              <a:t> </a:t>
            </a:r>
            <a:r>
              <a:rPr sz="1600" dirty="0">
                <a:latin typeface="Tahoma"/>
                <a:cs typeface="Tahoma"/>
              </a:rPr>
              <a:t>review</a:t>
            </a:r>
            <a:r>
              <a:rPr sz="1600" spc="-60" dirty="0">
                <a:latin typeface="Tahoma"/>
                <a:cs typeface="Tahoma"/>
              </a:rPr>
              <a:t> </a:t>
            </a:r>
            <a:r>
              <a:rPr sz="1600" dirty="0">
                <a:latin typeface="Tahoma"/>
                <a:cs typeface="Tahoma"/>
              </a:rPr>
              <a:t>your</a:t>
            </a:r>
            <a:r>
              <a:rPr sz="1600" spc="5" dirty="0">
                <a:latin typeface="Tahoma"/>
                <a:cs typeface="Tahoma"/>
              </a:rPr>
              <a:t> </a:t>
            </a:r>
            <a:r>
              <a:rPr sz="1600" spc="-20" dirty="0">
                <a:latin typeface="Tahoma"/>
                <a:cs typeface="Tahoma"/>
              </a:rPr>
              <a:t>saved </a:t>
            </a:r>
            <a:r>
              <a:rPr sz="1600" spc="-10" dirty="0">
                <a:latin typeface="Tahoma"/>
                <a:cs typeface="Tahoma"/>
              </a:rPr>
              <a:t>searches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70"/>
              </a:lnSpc>
            </a:pPr>
            <a:fld id="{81D60167-4931-47E6-BA6A-407CBD079E47}" type="slidenum">
              <a:rPr spc="-25" dirty="0"/>
              <a:t>17</a:t>
            </a:fld>
            <a:endParaRPr spc="-25" dirty="0"/>
          </a:p>
        </p:txBody>
      </p:sp>
      <p:sp>
        <p:nvSpPr>
          <p:cNvPr id="7" name="object 7"/>
          <p:cNvSpPr txBox="1"/>
          <p:nvPr/>
        </p:nvSpPr>
        <p:spPr>
          <a:xfrm>
            <a:off x="221932" y="662622"/>
            <a:ext cx="3028315" cy="30670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850" dirty="0">
                <a:solidFill>
                  <a:srgbClr val="006FC0"/>
                </a:solidFill>
                <a:latin typeface="Tahoma"/>
                <a:cs typeface="Tahoma"/>
              </a:rPr>
              <a:t>Sign</a:t>
            </a:r>
            <a:r>
              <a:rPr sz="1850" spc="-125" dirty="0">
                <a:solidFill>
                  <a:srgbClr val="006FC0"/>
                </a:solidFill>
                <a:latin typeface="Tahoma"/>
                <a:cs typeface="Tahoma"/>
              </a:rPr>
              <a:t> </a:t>
            </a:r>
            <a:r>
              <a:rPr sz="1850" dirty="0">
                <a:solidFill>
                  <a:srgbClr val="006FC0"/>
                </a:solidFill>
                <a:latin typeface="Tahoma"/>
                <a:cs typeface="Tahoma"/>
              </a:rPr>
              <a:t>In</a:t>
            </a:r>
            <a:r>
              <a:rPr sz="1850" spc="-105" dirty="0">
                <a:solidFill>
                  <a:srgbClr val="006FC0"/>
                </a:solidFill>
                <a:latin typeface="Tahoma"/>
                <a:cs typeface="Tahoma"/>
              </a:rPr>
              <a:t> </a:t>
            </a:r>
            <a:r>
              <a:rPr sz="1850" spc="-20" dirty="0">
                <a:solidFill>
                  <a:srgbClr val="006FC0"/>
                </a:solidFill>
                <a:latin typeface="Tahoma"/>
                <a:cs typeface="Tahoma"/>
              </a:rPr>
              <a:t>and</a:t>
            </a:r>
            <a:r>
              <a:rPr sz="1850" spc="-160" dirty="0">
                <a:solidFill>
                  <a:srgbClr val="006FC0"/>
                </a:solidFill>
                <a:latin typeface="Tahoma"/>
                <a:cs typeface="Tahoma"/>
              </a:rPr>
              <a:t> </a:t>
            </a:r>
            <a:r>
              <a:rPr sz="1850" dirty="0">
                <a:solidFill>
                  <a:srgbClr val="006FC0"/>
                </a:solidFill>
                <a:latin typeface="Tahoma"/>
                <a:cs typeface="Tahoma"/>
              </a:rPr>
              <a:t>Save</a:t>
            </a:r>
            <a:r>
              <a:rPr sz="1850" spc="-40" dirty="0">
                <a:solidFill>
                  <a:srgbClr val="006FC0"/>
                </a:solidFill>
                <a:latin typeface="Tahoma"/>
                <a:cs typeface="Tahoma"/>
              </a:rPr>
              <a:t> </a:t>
            </a:r>
            <a:r>
              <a:rPr sz="1850" spc="-50" dirty="0">
                <a:solidFill>
                  <a:srgbClr val="006FC0"/>
                </a:solidFill>
                <a:latin typeface="Tahoma"/>
                <a:cs typeface="Tahoma"/>
              </a:rPr>
              <a:t>Your</a:t>
            </a:r>
            <a:r>
              <a:rPr sz="1850" spc="-125" dirty="0">
                <a:solidFill>
                  <a:srgbClr val="006FC0"/>
                </a:solidFill>
                <a:latin typeface="Tahoma"/>
                <a:cs typeface="Tahoma"/>
              </a:rPr>
              <a:t> </a:t>
            </a:r>
            <a:r>
              <a:rPr sz="1850" spc="-10" dirty="0">
                <a:solidFill>
                  <a:srgbClr val="006FC0"/>
                </a:solidFill>
                <a:latin typeface="Tahoma"/>
                <a:cs typeface="Tahoma"/>
              </a:rPr>
              <a:t>Search</a:t>
            </a:r>
            <a:endParaRPr sz="1850">
              <a:latin typeface="Tahoma"/>
              <a:cs typeface="Tahoma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221932" y="141922"/>
            <a:ext cx="7305675" cy="575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Searching</a:t>
            </a:r>
            <a:r>
              <a:rPr spc="-80" dirty="0"/>
              <a:t> </a:t>
            </a:r>
            <a:r>
              <a:rPr dirty="0"/>
              <a:t>for</a:t>
            </a:r>
            <a:r>
              <a:rPr spc="-80" dirty="0"/>
              <a:t> </a:t>
            </a:r>
            <a:r>
              <a:rPr dirty="0"/>
              <a:t>Funding</a:t>
            </a:r>
            <a:r>
              <a:rPr spc="10" dirty="0"/>
              <a:t> </a:t>
            </a:r>
            <a:r>
              <a:rPr spc="-10" dirty="0"/>
              <a:t>Opportunities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69795" y="1915858"/>
            <a:ext cx="4803140" cy="134683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25"/>
              </a:spcBef>
            </a:pPr>
            <a:r>
              <a:rPr sz="4300" dirty="0"/>
              <a:t>What’s</a:t>
            </a:r>
            <a:r>
              <a:rPr sz="4300" spc="-25" dirty="0"/>
              <a:t> </a:t>
            </a:r>
            <a:r>
              <a:rPr sz="4300" dirty="0"/>
              <a:t>in</a:t>
            </a:r>
            <a:r>
              <a:rPr sz="4300" spc="-80" dirty="0"/>
              <a:t> </a:t>
            </a:r>
            <a:r>
              <a:rPr sz="4300" dirty="0"/>
              <a:t>a</a:t>
            </a:r>
            <a:r>
              <a:rPr sz="4300" spc="-110" dirty="0"/>
              <a:t> </a:t>
            </a:r>
            <a:r>
              <a:rPr sz="4300" spc="-10" dirty="0"/>
              <a:t>Funding</a:t>
            </a:r>
            <a:endParaRPr sz="4300"/>
          </a:p>
          <a:p>
            <a:pPr algn="ctr">
              <a:lnSpc>
                <a:spcPct val="100000"/>
              </a:lnSpc>
              <a:spcBef>
                <a:spcPts val="50"/>
              </a:spcBef>
            </a:pPr>
            <a:r>
              <a:rPr sz="4300" spc="-10" dirty="0"/>
              <a:t>Opportunity?</a:t>
            </a:r>
            <a:endParaRPr sz="4300"/>
          </a:p>
        </p:txBody>
      </p:sp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70"/>
              </a:lnSpc>
            </a:pPr>
            <a:fld id="{81D60167-4931-47E6-BA6A-407CBD079E47}" type="slidenum">
              <a:rPr spc="-25" dirty="0"/>
              <a:t>18</a:t>
            </a:fld>
            <a:endParaRPr spc="-25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2855594"/>
            <a:ext cx="9144000" cy="2285365"/>
            <a:chOff x="0" y="2855594"/>
            <a:chExt cx="9144000" cy="228536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97840" y="2865119"/>
              <a:ext cx="5374640" cy="1920239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493077" y="2860357"/>
              <a:ext cx="5384165" cy="1929764"/>
            </a:xfrm>
            <a:custGeom>
              <a:avLst/>
              <a:gdLst/>
              <a:ahLst/>
              <a:cxnLst/>
              <a:rect l="l" t="t" r="r" b="b"/>
              <a:pathLst>
                <a:path w="5384165" h="1929764">
                  <a:moveTo>
                    <a:pt x="0" y="1929764"/>
                  </a:moveTo>
                  <a:lnTo>
                    <a:pt x="5384165" y="1929764"/>
                  </a:lnTo>
                  <a:lnTo>
                    <a:pt x="5384165" y="0"/>
                  </a:lnTo>
                  <a:lnTo>
                    <a:pt x="0" y="0"/>
                  </a:lnTo>
                  <a:lnTo>
                    <a:pt x="0" y="1929764"/>
                  </a:lnTo>
                  <a:close/>
                </a:path>
              </a:pathLst>
            </a:custGeom>
            <a:ln w="9525">
              <a:solidFill>
                <a:srgbClr val="0C39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02920" y="2880359"/>
              <a:ext cx="518159" cy="182880"/>
            </a:xfrm>
            <a:custGeom>
              <a:avLst/>
              <a:gdLst/>
              <a:ahLst/>
              <a:cxnLst/>
              <a:rect l="l" t="t" r="r" b="b"/>
              <a:pathLst>
                <a:path w="518159" h="182880">
                  <a:moveTo>
                    <a:pt x="0" y="182880"/>
                  </a:moveTo>
                  <a:lnTo>
                    <a:pt x="518160" y="182880"/>
                  </a:lnTo>
                  <a:lnTo>
                    <a:pt x="518160" y="0"/>
                  </a:lnTo>
                  <a:lnTo>
                    <a:pt x="0" y="0"/>
                  </a:lnTo>
                  <a:lnTo>
                    <a:pt x="0" y="182880"/>
                  </a:lnTo>
                  <a:close/>
                </a:path>
              </a:pathLst>
            </a:custGeom>
            <a:ln w="2857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3135376" y="975677"/>
            <a:ext cx="5057140" cy="1751964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ts val="2070"/>
              </a:lnSpc>
              <a:spcBef>
                <a:spcPts val="90"/>
              </a:spcBef>
            </a:pPr>
            <a:r>
              <a:rPr sz="1850" dirty="0">
                <a:latin typeface="Tahoma"/>
                <a:cs typeface="Tahoma"/>
              </a:rPr>
              <a:t>A</a:t>
            </a:r>
            <a:r>
              <a:rPr sz="1850" spc="-85" dirty="0">
                <a:latin typeface="Tahoma"/>
                <a:cs typeface="Tahoma"/>
              </a:rPr>
              <a:t> </a:t>
            </a:r>
            <a:r>
              <a:rPr sz="1850" spc="-30" dirty="0">
                <a:latin typeface="Tahoma"/>
                <a:cs typeface="Tahoma"/>
              </a:rPr>
              <a:t>Forecast</a:t>
            </a:r>
            <a:r>
              <a:rPr sz="1850" spc="-80" dirty="0">
                <a:latin typeface="Tahoma"/>
                <a:cs typeface="Tahoma"/>
              </a:rPr>
              <a:t> </a:t>
            </a:r>
            <a:r>
              <a:rPr sz="1850" dirty="0">
                <a:latin typeface="Tahoma"/>
                <a:cs typeface="Tahoma"/>
              </a:rPr>
              <a:t>is</a:t>
            </a:r>
            <a:r>
              <a:rPr sz="1850" spc="35" dirty="0">
                <a:latin typeface="Tahoma"/>
                <a:cs typeface="Tahoma"/>
              </a:rPr>
              <a:t> </a:t>
            </a:r>
            <a:r>
              <a:rPr sz="1850" dirty="0">
                <a:latin typeface="Tahoma"/>
                <a:cs typeface="Tahoma"/>
              </a:rPr>
              <a:t>a</a:t>
            </a:r>
            <a:r>
              <a:rPr sz="1850" spc="-25" dirty="0">
                <a:latin typeface="Tahoma"/>
                <a:cs typeface="Tahoma"/>
              </a:rPr>
              <a:t> </a:t>
            </a:r>
            <a:r>
              <a:rPr sz="1850" spc="-30" dirty="0">
                <a:latin typeface="Tahoma"/>
                <a:cs typeface="Tahoma"/>
              </a:rPr>
              <a:t>projection</a:t>
            </a:r>
            <a:r>
              <a:rPr sz="1850" spc="-170" dirty="0">
                <a:latin typeface="Tahoma"/>
                <a:cs typeface="Tahoma"/>
              </a:rPr>
              <a:t> </a:t>
            </a:r>
            <a:r>
              <a:rPr sz="1850" dirty="0">
                <a:latin typeface="Tahoma"/>
                <a:cs typeface="Tahoma"/>
              </a:rPr>
              <a:t>of</a:t>
            </a:r>
            <a:r>
              <a:rPr sz="1850" spc="30" dirty="0">
                <a:latin typeface="Tahoma"/>
                <a:cs typeface="Tahoma"/>
              </a:rPr>
              <a:t> </a:t>
            </a:r>
            <a:r>
              <a:rPr sz="1850" dirty="0">
                <a:latin typeface="Tahoma"/>
                <a:cs typeface="Tahoma"/>
              </a:rPr>
              <a:t>an</a:t>
            </a:r>
            <a:r>
              <a:rPr sz="1850" spc="-90" dirty="0">
                <a:latin typeface="Tahoma"/>
                <a:cs typeface="Tahoma"/>
              </a:rPr>
              <a:t> </a:t>
            </a:r>
            <a:r>
              <a:rPr sz="1850" spc="-25" dirty="0">
                <a:latin typeface="Tahoma"/>
                <a:cs typeface="Tahoma"/>
              </a:rPr>
              <a:t>estimated</a:t>
            </a:r>
            <a:r>
              <a:rPr sz="1850" spc="-155" dirty="0">
                <a:latin typeface="Tahoma"/>
                <a:cs typeface="Tahoma"/>
              </a:rPr>
              <a:t> </a:t>
            </a:r>
            <a:r>
              <a:rPr sz="1850" spc="-10" dirty="0">
                <a:latin typeface="Tahoma"/>
                <a:cs typeface="Tahoma"/>
              </a:rPr>
              <a:t>funding</a:t>
            </a:r>
            <a:endParaRPr sz="1850">
              <a:latin typeface="Tahoma"/>
              <a:cs typeface="Tahoma"/>
            </a:endParaRPr>
          </a:p>
          <a:p>
            <a:pPr marL="12700">
              <a:lnSpc>
                <a:spcPts val="2070"/>
              </a:lnSpc>
            </a:pPr>
            <a:r>
              <a:rPr sz="1850" spc="-35" dirty="0">
                <a:latin typeface="Tahoma"/>
                <a:cs typeface="Tahoma"/>
              </a:rPr>
              <a:t>opportunity.</a:t>
            </a:r>
            <a:r>
              <a:rPr sz="1850" spc="-140" dirty="0">
                <a:latin typeface="Tahoma"/>
                <a:cs typeface="Tahoma"/>
              </a:rPr>
              <a:t> </a:t>
            </a:r>
            <a:r>
              <a:rPr sz="1850" spc="-20" dirty="0">
                <a:latin typeface="Tahoma"/>
                <a:cs typeface="Tahoma"/>
              </a:rPr>
              <a:t>Contains</a:t>
            </a:r>
            <a:r>
              <a:rPr sz="1850" spc="-165" dirty="0">
                <a:latin typeface="Tahoma"/>
                <a:cs typeface="Tahoma"/>
              </a:rPr>
              <a:t> </a:t>
            </a:r>
            <a:r>
              <a:rPr sz="1850" spc="-30" dirty="0">
                <a:latin typeface="Tahoma"/>
                <a:cs typeface="Tahoma"/>
              </a:rPr>
              <a:t>information,</a:t>
            </a:r>
            <a:r>
              <a:rPr sz="1850" spc="-50" dirty="0">
                <a:latin typeface="Tahoma"/>
                <a:cs typeface="Tahoma"/>
              </a:rPr>
              <a:t> </a:t>
            </a:r>
            <a:r>
              <a:rPr sz="1850" spc="-10" dirty="0">
                <a:latin typeface="Tahoma"/>
                <a:cs typeface="Tahoma"/>
              </a:rPr>
              <a:t>such</a:t>
            </a:r>
            <a:r>
              <a:rPr sz="1850" spc="-130" dirty="0">
                <a:latin typeface="Tahoma"/>
                <a:cs typeface="Tahoma"/>
              </a:rPr>
              <a:t> </a:t>
            </a:r>
            <a:r>
              <a:rPr sz="1850" spc="-25" dirty="0">
                <a:latin typeface="Tahoma"/>
                <a:cs typeface="Tahoma"/>
              </a:rPr>
              <a:t>as:</a:t>
            </a:r>
            <a:endParaRPr sz="1850">
              <a:latin typeface="Tahoma"/>
              <a:cs typeface="Tahoma"/>
            </a:endParaRPr>
          </a:p>
          <a:p>
            <a:pPr marL="287020" indent="-183515">
              <a:lnSpc>
                <a:spcPct val="100000"/>
              </a:lnSpc>
              <a:spcBef>
                <a:spcPts val="910"/>
              </a:spcBef>
              <a:buFont typeface="Arial"/>
              <a:buChar char="•"/>
              <a:tabLst>
                <a:tab pos="287655" algn="l"/>
              </a:tabLst>
            </a:pPr>
            <a:r>
              <a:rPr sz="1850" spc="-25" dirty="0">
                <a:latin typeface="Tahoma"/>
                <a:cs typeface="Tahoma"/>
              </a:rPr>
              <a:t>Estimated</a:t>
            </a:r>
            <a:r>
              <a:rPr sz="1850" spc="-160" dirty="0">
                <a:latin typeface="Tahoma"/>
                <a:cs typeface="Tahoma"/>
              </a:rPr>
              <a:t> </a:t>
            </a:r>
            <a:r>
              <a:rPr sz="1850" spc="-10" dirty="0">
                <a:latin typeface="Tahoma"/>
                <a:cs typeface="Tahoma"/>
              </a:rPr>
              <a:t>Post</a:t>
            </a:r>
            <a:r>
              <a:rPr sz="1850" spc="-15" dirty="0">
                <a:latin typeface="Tahoma"/>
                <a:cs typeface="Tahoma"/>
              </a:rPr>
              <a:t> </a:t>
            </a:r>
            <a:r>
              <a:rPr sz="1850" spc="-20" dirty="0">
                <a:latin typeface="Tahoma"/>
                <a:cs typeface="Tahoma"/>
              </a:rPr>
              <a:t>and</a:t>
            </a:r>
            <a:r>
              <a:rPr sz="1850" spc="-160" dirty="0">
                <a:latin typeface="Tahoma"/>
                <a:cs typeface="Tahoma"/>
              </a:rPr>
              <a:t> </a:t>
            </a:r>
            <a:r>
              <a:rPr sz="1850" dirty="0">
                <a:latin typeface="Tahoma"/>
                <a:cs typeface="Tahoma"/>
              </a:rPr>
              <a:t>Due</a:t>
            </a:r>
            <a:r>
              <a:rPr sz="1850" spc="-114" dirty="0">
                <a:latin typeface="Tahoma"/>
                <a:cs typeface="Tahoma"/>
              </a:rPr>
              <a:t> </a:t>
            </a:r>
            <a:r>
              <a:rPr sz="1850" spc="-20" dirty="0">
                <a:latin typeface="Tahoma"/>
                <a:cs typeface="Tahoma"/>
              </a:rPr>
              <a:t>Dates</a:t>
            </a:r>
            <a:endParaRPr sz="1850">
              <a:latin typeface="Tahoma"/>
              <a:cs typeface="Tahoma"/>
            </a:endParaRPr>
          </a:p>
          <a:p>
            <a:pPr marL="287020" indent="-183515">
              <a:lnSpc>
                <a:spcPct val="100000"/>
              </a:lnSpc>
              <a:spcBef>
                <a:spcPts val="985"/>
              </a:spcBef>
              <a:buFont typeface="Arial"/>
              <a:buChar char="•"/>
              <a:tabLst>
                <a:tab pos="287655" algn="l"/>
              </a:tabLst>
            </a:pPr>
            <a:r>
              <a:rPr sz="1850" spc="-25" dirty="0">
                <a:latin typeface="Tahoma"/>
                <a:cs typeface="Tahoma"/>
              </a:rPr>
              <a:t>Estimated</a:t>
            </a:r>
            <a:r>
              <a:rPr sz="1850" spc="-120" dirty="0">
                <a:latin typeface="Tahoma"/>
                <a:cs typeface="Tahoma"/>
              </a:rPr>
              <a:t> </a:t>
            </a:r>
            <a:r>
              <a:rPr sz="1850" spc="-25" dirty="0">
                <a:latin typeface="Tahoma"/>
                <a:cs typeface="Tahoma"/>
              </a:rPr>
              <a:t>Program</a:t>
            </a:r>
            <a:r>
              <a:rPr sz="1850" spc="-85" dirty="0">
                <a:latin typeface="Tahoma"/>
                <a:cs typeface="Tahoma"/>
              </a:rPr>
              <a:t> </a:t>
            </a:r>
            <a:r>
              <a:rPr sz="1850" spc="-10" dirty="0">
                <a:latin typeface="Tahoma"/>
                <a:cs typeface="Tahoma"/>
              </a:rPr>
              <a:t>Funding</a:t>
            </a:r>
            <a:r>
              <a:rPr sz="1850" spc="-204" dirty="0">
                <a:latin typeface="Tahoma"/>
                <a:cs typeface="Tahoma"/>
              </a:rPr>
              <a:t> </a:t>
            </a:r>
            <a:r>
              <a:rPr sz="1850" spc="-10" dirty="0">
                <a:latin typeface="Tahoma"/>
                <a:cs typeface="Tahoma"/>
              </a:rPr>
              <a:t>Amount</a:t>
            </a:r>
            <a:endParaRPr sz="1850">
              <a:latin typeface="Tahoma"/>
              <a:cs typeface="Tahoma"/>
            </a:endParaRPr>
          </a:p>
          <a:p>
            <a:pPr marL="287020" indent="-183515">
              <a:lnSpc>
                <a:spcPct val="100000"/>
              </a:lnSpc>
              <a:spcBef>
                <a:spcPts val="905"/>
              </a:spcBef>
              <a:buFont typeface="Arial"/>
              <a:buChar char="•"/>
              <a:tabLst>
                <a:tab pos="287655" algn="l"/>
              </a:tabLst>
            </a:pPr>
            <a:r>
              <a:rPr sz="1850" spc="-25" dirty="0">
                <a:latin typeface="Tahoma"/>
                <a:cs typeface="Tahoma"/>
              </a:rPr>
              <a:t>Estimated</a:t>
            </a:r>
            <a:r>
              <a:rPr sz="1850" spc="-100" dirty="0">
                <a:latin typeface="Tahoma"/>
                <a:cs typeface="Tahoma"/>
              </a:rPr>
              <a:t> </a:t>
            </a:r>
            <a:r>
              <a:rPr sz="1850" spc="-25" dirty="0">
                <a:latin typeface="Tahoma"/>
                <a:cs typeface="Tahoma"/>
              </a:rPr>
              <a:t>Award</a:t>
            </a:r>
            <a:r>
              <a:rPr sz="1850" spc="-100" dirty="0">
                <a:latin typeface="Tahoma"/>
                <a:cs typeface="Tahoma"/>
              </a:rPr>
              <a:t> </a:t>
            </a:r>
            <a:r>
              <a:rPr sz="1850" spc="-20" dirty="0">
                <a:latin typeface="Tahoma"/>
                <a:cs typeface="Tahoma"/>
              </a:rPr>
              <a:t>Date</a:t>
            </a:r>
            <a:endParaRPr sz="1850">
              <a:latin typeface="Tahoma"/>
              <a:cs typeface="Tahom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21932" y="662622"/>
            <a:ext cx="875665" cy="30670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850" spc="-25" dirty="0">
                <a:solidFill>
                  <a:srgbClr val="006FC0"/>
                </a:solidFill>
                <a:latin typeface="Tahoma"/>
                <a:cs typeface="Tahoma"/>
              </a:rPr>
              <a:t>Forecast</a:t>
            </a:r>
            <a:endParaRPr sz="1850">
              <a:latin typeface="Tahoma"/>
              <a:cs typeface="Tahoma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What’s</a:t>
            </a:r>
            <a:r>
              <a:rPr spc="-135" dirty="0"/>
              <a:t> </a:t>
            </a:r>
            <a:r>
              <a:rPr dirty="0"/>
              <a:t>in</a:t>
            </a:r>
            <a:r>
              <a:rPr spc="25" dirty="0"/>
              <a:t> </a:t>
            </a:r>
            <a:r>
              <a:rPr dirty="0"/>
              <a:t>a</a:t>
            </a:r>
            <a:r>
              <a:rPr spc="-95" dirty="0"/>
              <a:t> </a:t>
            </a:r>
            <a:r>
              <a:rPr dirty="0"/>
              <a:t>Funding</a:t>
            </a:r>
            <a:r>
              <a:rPr spc="40" dirty="0"/>
              <a:t> </a:t>
            </a:r>
            <a:r>
              <a:rPr spc="-10" dirty="0"/>
              <a:t>Opportunity?</a:t>
            </a:r>
          </a:p>
        </p:txBody>
      </p:sp>
      <p:grpSp>
        <p:nvGrpSpPr>
          <p:cNvPr id="9" name="object 9"/>
          <p:cNvGrpSpPr/>
          <p:nvPr/>
        </p:nvGrpSpPr>
        <p:grpSpPr>
          <a:xfrm>
            <a:off x="203834" y="1006411"/>
            <a:ext cx="2802890" cy="1604010"/>
            <a:chOff x="203834" y="1006411"/>
            <a:chExt cx="2802890" cy="1604010"/>
          </a:xfrm>
        </p:grpSpPr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13359" y="1015999"/>
              <a:ext cx="2783840" cy="1584960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208597" y="1011173"/>
              <a:ext cx="2793365" cy="1594485"/>
            </a:xfrm>
            <a:custGeom>
              <a:avLst/>
              <a:gdLst/>
              <a:ahLst/>
              <a:cxnLst/>
              <a:rect l="l" t="t" r="r" b="b"/>
              <a:pathLst>
                <a:path w="2793365" h="1594485">
                  <a:moveTo>
                    <a:pt x="0" y="1594485"/>
                  </a:moveTo>
                  <a:lnTo>
                    <a:pt x="2793365" y="1594485"/>
                  </a:lnTo>
                  <a:lnTo>
                    <a:pt x="2793365" y="0"/>
                  </a:lnTo>
                  <a:lnTo>
                    <a:pt x="0" y="0"/>
                  </a:lnTo>
                  <a:lnTo>
                    <a:pt x="0" y="1594485"/>
                  </a:lnTo>
                  <a:close/>
                </a:path>
              </a:pathLst>
            </a:custGeom>
            <a:ln w="9525">
              <a:solidFill>
                <a:srgbClr val="0C39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70"/>
              </a:lnSpc>
            </a:pPr>
            <a:fld id="{81D60167-4931-47E6-BA6A-407CBD079E47}" type="slidenum">
              <a:rPr spc="-25" dirty="0"/>
              <a:t>19</a:t>
            </a:fld>
            <a:endParaRPr spc="-25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54317" y="704152"/>
            <a:ext cx="5622925" cy="3772535"/>
          </a:xfrm>
          <a:prstGeom prst="rect">
            <a:avLst/>
          </a:prstGeom>
        </p:spPr>
        <p:txBody>
          <a:bodyPr vert="horz" wrap="square" lIns="0" tIns="87630" rIns="0" bIns="0" rtlCol="0">
            <a:spAutoFit/>
          </a:bodyPr>
          <a:lstStyle/>
          <a:p>
            <a:pPr marL="358140" indent="-346075">
              <a:lnSpc>
                <a:spcPct val="100000"/>
              </a:lnSpc>
              <a:spcBef>
                <a:spcPts val="690"/>
              </a:spcBef>
              <a:buFont typeface="Arial"/>
              <a:buChar char="•"/>
              <a:tabLst>
                <a:tab pos="358140" algn="l"/>
                <a:tab pos="358775" algn="l"/>
              </a:tabLst>
            </a:pPr>
            <a:r>
              <a:rPr sz="3050" spc="-35" dirty="0">
                <a:latin typeface="Calibri"/>
                <a:cs typeface="Calibri"/>
              </a:rPr>
              <a:t>Navigating</a:t>
            </a:r>
            <a:r>
              <a:rPr sz="3050" spc="-215" dirty="0">
                <a:latin typeface="Calibri"/>
                <a:cs typeface="Calibri"/>
              </a:rPr>
              <a:t> </a:t>
            </a:r>
            <a:r>
              <a:rPr sz="3050" spc="-10" dirty="0">
                <a:latin typeface="Calibri"/>
                <a:cs typeface="Calibri"/>
              </a:rPr>
              <a:t>Grants.gov</a:t>
            </a:r>
            <a:endParaRPr sz="3050">
              <a:latin typeface="Calibri"/>
              <a:cs typeface="Calibri"/>
            </a:endParaRPr>
          </a:p>
          <a:p>
            <a:pPr marL="358140" indent="-346075">
              <a:lnSpc>
                <a:spcPct val="100000"/>
              </a:lnSpc>
              <a:spcBef>
                <a:spcPts val="590"/>
              </a:spcBef>
              <a:buFont typeface="Arial"/>
              <a:buChar char="•"/>
              <a:tabLst>
                <a:tab pos="358140" algn="l"/>
                <a:tab pos="358775" algn="l"/>
              </a:tabLst>
            </a:pPr>
            <a:r>
              <a:rPr sz="3050" spc="-10" dirty="0">
                <a:latin typeface="Calibri"/>
                <a:cs typeface="Calibri"/>
              </a:rPr>
              <a:t>Registration</a:t>
            </a:r>
            <a:endParaRPr sz="3050">
              <a:latin typeface="Calibri"/>
              <a:cs typeface="Calibri"/>
            </a:endParaRPr>
          </a:p>
          <a:p>
            <a:pPr marL="358140" indent="-346075">
              <a:lnSpc>
                <a:spcPct val="100000"/>
              </a:lnSpc>
              <a:spcBef>
                <a:spcPts val="509"/>
              </a:spcBef>
              <a:buFont typeface="Arial"/>
              <a:buChar char="•"/>
              <a:tabLst>
                <a:tab pos="358140" algn="l"/>
                <a:tab pos="358775" algn="l"/>
              </a:tabLst>
            </a:pPr>
            <a:r>
              <a:rPr sz="3050" spc="-25" dirty="0">
                <a:latin typeface="Calibri"/>
                <a:cs typeface="Calibri"/>
              </a:rPr>
              <a:t>Search</a:t>
            </a:r>
            <a:r>
              <a:rPr sz="3050" spc="-135" dirty="0">
                <a:latin typeface="Calibri"/>
                <a:cs typeface="Calibri"/>
              </a:rPr>
              <a:t> </a:t>
            </a:r>
            <a:r>
              <a:rPr sz="3050" spc="-10" dirty="0">
                <a:latin typeface="Calibri"/>
                <a:cs typeface="Calibri"/>
              </a:rPr>
              <a:t>Grants</a:t>
            </a:r>
            <a:endParaRPr sz="3050">
              <a:latin typeface="Calibri"/>
              <a:cs typeface="Calibri"/>
            </a:endParaRPr>
          </a:p>
          <a:p>
            <a:pPr marL="358140" indent="-346075">
              <a:lnSpc>
                <a:spcPct val="100000"/>
              </a:lnSpc>
              <a:spcBef>
                <a:spcPts val="585"/>
              </a:spcBef>
              <a:buFont typeface="Arial"/>
              <a:buChar char="•"/>
              <a:tabLst>
                <a:tab pos="358140" algn="l"/>
                <a:tab pos="358775" algn="l"/>
              </a:tabLst>
            </a:pPr>
            <a:r>
              <a:rPr sz="3050" spc="-35" dirty="0">
                <a:latin typeface="Calibri"/>
                <a:cs typeface="Calibri"/>
              </a:rPr>
              <a:t>What’s</a:t>
            </a:r>
            <a:r>
              <a:rPr sz="3050" spc="-114" dirty="0">
                <a:latin typeface="Calibri"/>
                <a:cs typeface="Calibri"/>
              </a:rPr>
              <a:t> </a:t>
            </a:r>
            <a:r>
              <a:rPr sz="3050" dirty="0">
                <a:latin typeface="Calibri"/>
                <a:cs typeface="Calibri"/>
              </a:rPr>
              <a:t>In</a:t>
            </a:r>
            <a:r>
              <a:rPr sz="3050" spc="-125" dirty="0">
                <a:latin typeface="Calibri"/>
                <a:cs typeface="Calibri"/>
              </a:rPr>
              <a:t> </a:t>
            </a:r>
            <a:r>
              <a:rPr sz="3050" dirty="0">
                <a:latin typeface="Calibri"/>
                <a:cs typeface="Calibri"/>
              </a:rPr>
              <a:t>a</a:t>
            </a:r>
            <a:r>
              <a:rPr sz="3050" spc="15" dirty="0">
                <a:latin typeface="Calibri"/>
                <a:cs typeface="Calibri"/>
              </a:rPr>
              <a:t> </a:t>
            </a:r>
            <a:r>
              <a:rPr sz="3050" spc="-25" dirty="0">
                <a:latin typeface="Calibri"/>
                <a:cs typeface="Calibri"/>
              </a:rPr>
              <a:t>Funding</a:t>
            </a:r>
            <a:r>
              <a:rPr sz="3050" spc="-204" dirty="0">
                <a:latin typeface="Calibri"/>
                <a:cs typeface="Calibri"/>
              </a:rPr>
              <a:t> </a:t>
            </a:r>
            <a:r>
              <a:rPr sz="3050" spc="-10" dirty="0">
                <a:latin typeface="Calibri"/>
                <a:cs typeface="Calibri"/>
              </a:rPr>
              <a:t>Opportunity?</a:t>
            </a:r>
            <a:endParaRPr sz="3050">
              <a:latin typeface="Calibri"/>
              <a:cs typeface="Calibri"/>
            </a:endParaRPr>
          </a:p>
          <a:p>
            <a:pPr marL="358140" indent="-346075">
              <a:lnSpc>
                <a:spcPct val="100000"/>
              </a:lnSpc>
              <a:spcBef>
                <a:spcPts val="509"/>
              </a:spcBef>
              <a:buFont typeface="Arial"/>
              <a:buChar char="•"/>
              <a:tabLst>
                <a:tab pos="358140" algn="l"/>
                <a:tab pos="358775" algn="l"/>
              </a:tabLst>
            </a:pPr>
            <a:r>
              <a:rPr sz="3050" spc="-20" dirty="0">
                <a:latin typeface="Calibri"/>
                <a:cs typeface="Calibri"/>
              </a:rPr>
              <a:t>Applying</a:t>
            </a:r>
            <a:r>
              <a:rPr sz="3050" spc="-195" dirty="0">
                <a:latin typeface="Calibri"/>
                <a:cs typeface="Calibri"/>
              </a:rPr>
              <a:t> </a:t>
            </a:r>
            <a:r>
              <a:rPr sz="3050" dirty="0">
                <a:latin typeface="Calibri"/>
                <a:cs typeface="Calibri"/>
              </a:rPr>
              <a:t>with</a:t>
            </a:r>
            <a:r>
              <a:rPr sz="3050" spc="-114" dirty="0">
                <a:latin typeface="Calibri"/>
                <a:cs typeface="Calibri"/>
              </a:rPr>
              <a:t> </a:t>
            </a:r>
            <a:r>
              <a:rPr sz="3050" spc="-10" dirty="0">
                <a:latin typeface="Calibri"/>
                <a:cs typeface="Calibri"/>
              </a:rPr>
              <a:t>Workspace</a:t>
            </a:r>
            <a:endParaRPr sz="3050">
              <a:latin typeface="Calibri"/>
              <a:cs typeface="Calibri"/>
            </a:endParaRPr>
          </a:p>
          <a:p>
            <a:pPr marL="358140" indent="-346075">
              <a:lnSpc>
                <a:spcPct val="100000"/>
              </a:lnSpc>
              <a:spcBef>
                <a:spcPts val="590"/>
              </a:spcBef>
              <a:buFont typeface="Arial"/>
              <a:buChar char="•"/>
              <a:tabLst>
                <a:tab pos="358140" algn="l"/>
                <a:tab pos="358775" algn="l"/>
              </a:tabLst>
            </a:pPr>
            <a:r>
              <a:rPr sz="3050" spc="-60" dirty="0">
                <a:latin typeface="Calibri"/>
                <a:cs typeface="Calibri"/>
              </a:rPr>
              <a:t>Track</a:t>
            </a:r>
            <a:r>
              <a:rPr sz="3050" spc="-30" dirty="0">
                <a:latin typeface="Calibri"/>
                <a:cs typeface="Calibri"/>
              </a:rPr>
              <a:t> </a:t>
            </a:r>
            <a:r>
              <a:rPr sz="3050" spc="-25" dirty="0">
                <a:latin typeface="Calibri"/>
                <a:cs typeface="Calibri"/>
              </a:rPr>
              <a:t>Application</a:t>
            </a:r>
            <a:r>
              <a:rPr sz="3050" spc="-254" dirty="0">
                <a:latin typeface="Calibri"/>
                <a:cs typeface="Calibri"/>
              </a:rPr>
              <a:t> </a:t>
            </a:r>
            <a:r>
              <a:rPr sz="3050" spc="-10" dirty="0">
                <a:latin typeface="Calibri"/>
                <a:cs typeface="Calibri"/>
              </a:rPr>
              <a:t>Submission</a:t>
            </a:r>
            <a:endParaRPr sz="3050">
              <a:latin typeface="Calibri"/>
              <a:cs typeface="Calibri"/>
            </a:endParaRPr>
          </a:p>
          <a:p>
            <a:pPr marL="358140" indent="-346075">
              <a:lnSpc>
                <a:spcPct val="100000"/>
              </a:lnSpc>
              <a:spcBef>
                <a:spcPts val="505"/>
              </a:spcBef>
              <a:buFont typeface="Arial"/>
              <a:buChar char="•"/>
              <a:tabLst>
                <a:tab pos="358140" algn="l"/>
                <a:tab pos="358775" algn="l"/>
              </a:tabLst>
            </a:pPr>
            <a:r>
              <a:rPr sz="3050" dirty="0">
                <a:latin typeface="Calibri"/>
                <a:cs typeface="Calibri"/>
              </a:rPr>
              <a:t>Tips</a:t>
            </a:r>
            <a:r>
              <a:rPr sz="3050" spc="-135" dirty="0">
                <a:latin typeface="Calibri"/>
                <a:cs typeface="Calibri"/>
              </a:rPr>
              <a:t> </a:t>
            </a:r>
            <a:r>
              <a:rPr sz="3050" spc="-20" dirty="0">
                <a:latin typeface="Calibri"/>
                <a:cs typeface="Calibri"/>
              </a:rPr>
              <a:t>and</a:t>
            </a:r>
            <a:r>
              <a:rPr sz="3050" spc="-135" dirty="0">
                <a:latin typeface="Calibri"/>
                <a:cs typeface="Calibri"/>
              </a:rPr>
              <a:t> </a:t>
            </a:r>
            <a:r>
              <a:rPr sz="3050" spc="-25" dirty="0">
                <a:latin typeface="Calibri"/>
                <a:cs typeface="Calibri"/>
              </a:rPr>
              <a:t>Support</a:t>
            </a:r>
            <a:r>
              <a:rPr sz="3050" spc="-125" dirty="0">
                <a:latin typeface="Calibri"/>
                <a:cs typeface="Calibri"/>
              </a:rPr>
              <a:t> </a:t>
            </a:r>
            <a:r>
              <a:rPr sz="3050" spc="-10" dirty="0">
                <a:latin typeface="Calibri"/>
                <a:cs typeface="Calibri"/>
              </a:rPr>
              <a:t>Resources</a:t>
            </a:r>
            <a:endParaRPr sz="305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70"/>
              </a:lnSpc>
            </a:pPr>
            <a:fld id="{81D60167-4931-47E6-BA6A-407CBD079E47}" type="slidenum">
              <a:rPr spc="-25" dirty="0"/>
              <a:t>2</a:t>
            </a:fld>
            <a:endParaRPr spc="-25" dirty="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21932" y="141922"/>
            <a:ext cx="2995930" cy="575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25" dirty="0"/>
              <a:t>Training</a:t>
            </a:r>
            <a:r>
              <a:rPr spc="-220" dirty="0"/>
              <a:t> </a:t>
            </a:r>
            <a:r>
              <a:rPr spc="-65" dirty="0"/>
              <a:t>Topics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2682874"/>
            <a:ext cx="9144000" cy="2458085"/>
            <a:chOff x="0" y="2682874"/>
            <a:chExt cx="9144000" cy="245808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45440" y="2692399"/>
              <a:ext cx="5974080" cy="205232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340677" y="2687637"/>
              <a:ext cx="5983605" cy="2061845"/>
            </a:xfrm>
            <a:custGeom>
              <a:avLst/>
              <a:gdLst/>
              <a:ahLst/>
              <a:cxnLst/>
              <a:rect l="l" t="t" r="r" b="b"/>
              <a:pathLst>
                <a:path w="5983605" h="2061845">
                  <a:moveTo>
                    <a:pt x="0" y="2061845"/>
                  </a:moveTo>
                  <a:lnTo>
                    <a:pt x="5983605" y="2061845"/>
                  </a:lnTo>
                  <a:lnTo>
                    <a:pt x="5983605" y="0"/>
                  </a:lnTo>
                  <a:lnTo>
                    <a:pt x="0" y="0"/>
                  </a:lnTo>
                  <a:lnTo>
                    <a:pt x="0" y="2061845"/>
                  </a:lnTo>
                  <a:close/>
                </a:path>
              </a:pathLst>
            </a:custGeom>
            <a:ln w="9525">
              <a:solidFill>
                <a:srgbClr val="0C39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" name="object 5"/>
          <p:cNvGrpSpPr/>
          <p:nvPr/>
        </p:nvGrpSpPr>
        <p:grpSpPr>
          <a:xfrm>
            <a:off x="142875" y="1026858"/>
            <a:ext cx="2945130" cy="1553210"/>
            <a:chOff x="142875" y="1026858"/>
            <a:chExt cx="2945130" cy="1553210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52400" y="1036319"/>
              <a:ext cx="2926080" cy="1534159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147637" y="1031620"/>
              <a:ext cx="2935605" cy="1543685"/>
            </a:xfrm>
            <a:custGeom>
              <a:avLst/>
              <a:gdLst/>
              <a:ahLst/>
              <a:cxnLst/>
              <a:rect l="l" t="t" r="r" b="b"/>
              <a:pathLst>
                <a:path w="2935605" h="1543685">
                  <a:moveTo>
                    <a:pt x="0" y="1543684"/>
                  </a:moveTo>
                  <a:lnTo>
                    <a:pt x="2935605" y="1543684"/>
                  </a:lnTo>
                  <a:lnTo>
                    <a:pt x="2935605" y="0"/>
                  </a:lnTo>
                  <a:lnTo>
                    <a:pt x="0" y="0"/>
                  </a:lnTo>
                  <a:lnTo>
                    <a:pt x="0" y="1543684"/>
                  </a:lnTo>
                  <a:close/>
                </a:path>
              </a:pathLst>
            </a:custGeom>
            <a:ln w="9525">
              <a:solidFill>
                <a:srgbClr val="0C39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/>
          <p:nvPr/>
        </p:nvSpPr>
        <p:spPr>
          <a:xfrm>
            <a:off x="350520" y="2697479"/>
            <a:ext cx="508000" cy="182880"/>
          </a:xfrm>
          <a:custGeom>
            <a:avLst/>
            <a:gdLst/>
            <a:ahLst/>
            <a:cxnLst/>
            <a:rect l="l" t="t" r="r" b="b"/>
            <a:pathLst>
              <a:path w="508000" h="182880">
                <a:moveTo>
                  <a:pt x="0" y="182880"/>
                </a:moveTo>
                <a:lnTo>
                  <a:pt x="507999" y="182880"/>
                </a:lnTo>
                <a:lnTo>
                  <a:pt x="507999" y="0"/>
                </a:lnTo>
                <a:lnTo>
                  <a:pt x="0" y="0"/>
                </a:lnTo>
                <a:lnTo>
                  <a:pt x="0" y="182880"/>
                </a:lnTo>
                <a:close/>
              </a:path>
            </a:pathLst>
          </a:custGeom>
          <a:ln w="285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51435" rIns="0" bIns="0" rtlCol="0">
            <a:spAutoFit/>
          </a:bodyPr>
          <a:lstStyle/>
          <a:p>
            <a:pPr marL="2919730" marR="401955">
              <a:lnSpc>
                <a:spcPts val="1920"/>
              </a:lnSpc>
              <a:spcBef>
                <a:spcPts val="405"/>
              </a:spcBef>
            </a:pPr>
            <a:r>
              <a:rPr dirty="0"/>
              <a:t>The</a:t>
            </a:r>
            <a:r>
              <a:rPr spc="-30" dirty="0"/>
              <a:t> Synopsis</a:t>
            </a:r>
            <a:r>
              <a:rPr spc="-200" dirty="0"/>
              <a:t> </a:t>
            </a:r>
            <a:r>
              <a:rPr spc="-20" dirty="0"/>
              <a:t>contains</a:t>
            </a:r>
            <a:r>
              <a:rPr spc="-200" dirty="0"/>
              <a:t> </a:t>
            </a:r>
            <a:r>
              <a:rPr spc="-10" dirty="0"/>
              <a:t>basic</a:t>
            </a:r>
            <a:r>
              <a:rPr spc="-65" dirty="0"/>
              <a:t> </a:t>
            </a:r>
            <a:r>
              <a:rPr spc="-30" dirty="0"/>
              <a:t>information</a:t>
            </a:r>
            <a:r>
              <a:rPr spc="-85" dirty="0"/>
              <a:t> </a:t>
            </a:r>
            <a:r>
              <a:rPr spc="-10" dirty="0"/>
              <a:t>about</a:t>
            </a:r>
            <a:r>
              <a:rPr spc="-75" dirty="0"/>
              <a:t> </a:t>
            </a:r>
            <a:r>
              <a:rPr spc="-25" dirty="0"/>
              <a:t>the </a:t>
            </a:r>
            <a:r>
              <a:rPr spc="-20" dirty="0"/>
              <a:t>funding</a:t>
            </a:r>
            <a:r>
              <a:rPr spc="-135" dirty="0"/>
              <a:t> </a:t>
            </a:r>
            <a:r>
              <a:rPr spc="-35" dirty="0"/>
              <a:t>opportunity,</a:t>
            </a:r>
            <a:r>
              <a:rPr spc="-235" dirty="0"/>
              <a:t> </a:t>
            </a:r>
            <a:r>
              <a:rPr dirty="0"/>
              <a:t>such</a:t>
            </a:r>
            <a:r>
              <a:rPr spc="-55" dirty="0"/>
              <a:t> </a:t>
            </a:r>
            <a:r>
              <a:rPr spc="-25" dirty="0"/>
              <a:t>as:</a:t>
            </a:r>
          </a:p>
          <a:p>
            <a:pPr marL="2907030">
              <a:lnSpc>
                <a:spcPct val="100000"/>
              </a:lnSpc>
              <a:spcBef>
                <a:spcPts val="45"/>
              </a:spcBef>
            </a:pPr>
            <a:endParaRPr spc="-25" dirty="0"/>
          </a:p>
          <a:p>
            <a:pPr marL="6292215" indent="-111760">
              <a:lnSpc>
                <a:spcPts val="2070"/>
              </a:lnSpc>
              <a:buFont typeface="Arial"/>
              <a:buChar char="•"/>
              <a:tabLst>
                <a:tab pos="6292215" algn="l"/>
              </a:tabLst>
            </a:pPr>
            <a:r>
              <a:rPr spc="-10" dirty="0"/>
              <a:t>Funding</a:t>
            </a:r>
            <a:r>
              <a:rPr spc="-210" dirty="0"/>
              <a:t> </a:t>
            </a:r>
            <a:r>
              <a:rPr spc="-10" dirty="0"/>
              <a:t>Opportunity</a:t>
            </a:r>
          </a:p>
          <a:p>
            <a:pPr marL="6292215">
              <a:lnSpc>
                <a:spcPts val="2070"/>
              </a:lnSpc>
            </a:pPr>
            <a:r>
              <a:rPr spc="-10" dirty="0"/>
              <a:t>Number</a:t>
            </a:r>
          </a:p>
          <a:p>
            <a:pPr marL="6292215" indent="-111760">
              <a:lnSpc>
                <a:spcPct val="100000"/>
              </a:lnSpc>
              <a:spcBef>
                <a:spcPts val="1550"/>
              </a:spcBef>
              <a:buFont typeface="Arial"/>
              <a:buChar char="•"/>
              <a:tabLst>
                <a:tab pos="6292215" algn="l"/>
              </a:tabLst>
            </a:pPr>
            <a:r>
              <a:rPr spc="-25" dirty="0"/>
              <a:t>Open/Close</a:t>
            </a:r>
            <a:r>
              <a:rPr spc="-90" dirty="0"/>
              <a:t> </a:t>
            </a:r>
            <a:r>
              <a:rPr spc="-20" dirty="0"/>
              <a:t>date</a:t>
            </a:r>
          </a:p>
          <a:p>
            <a:pPr marL="6292215" indent="-111760">
              <a:lnSpc>
                <a:spcPts val="2070"/>
              </a:lnSpc>
              <a:spcBef>
                <a:spcPts val="1545"/>
              </a:spcBef>
              <a:buFont typeface="Arial"/>
              <a:buChar char="•"/>
              <a:tabLst>
                <a:tab pos="6292215" algn="l"/>
              </a:tabLst>
            </a:pPr>
            <a:r>
              <a:rPr spc="-20" dirty="0"/>
              <a:t>Program</a:t>
            </a:r>
            <a:r>
              <a:rPr spc="-100" dirty="0"/>
              <a:t> </a:t>
            </a:r>
            <a:r>
              <a:rPr spc="-10" dirty="0"/>
              <a:t>Funding</a:t>
            </a:r>
          </a:p>
          <a:p>
            <a:pPr marL="6292215">
              <a:lnSpc>
                <a:spcPts val="2070"/>
              </a:lnSpc>
            </a:pPr>
            <a:r>
              <a:rPr spc="-10" dirty="0"/>
              <a:t>Amount</a:t>
            </a:r>
          </a:p>
          <a:p>
            <a:pPr marL="6292215" indent="-111760">
              <a:lnSpc>
                <a:spcPct val="100000"/>
              </a:lnSpc>
              <a:spcBef>
                <a:spcPts val="1550"/>
              </a:spcBef>
              <a:buFont typeface="Arial"/>
              <a:buChar char="•"/>
              <a:tabLst>
                <a:tab pos="6292215" algn="l"/>
              </a:tabLst>
            </a:pPr>
            <a:r>
              <a:rPr spc="-20" dirty="0"/>
              <a:t>Number</a:t>
            </a:r>
            <a:r>
              <a:rPr spc="-125" dirty="0"/>
              <a:t> </a:t>
            </a:r>
            <a:r>
              <a:rPr dirty="0"/>
              <a:t>of</a:t>
            </a:r>
            <a:r>
              <a:rPr spc="-85" dirty="0"/>
              <a:t> </a:t>
            </a:r>
            <a:r>
              <a:rPr spc="-10" dirty="0"/>
              <a:t>Awards</a:t>
            </a:r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70"/>
              </a:lnSpc>
            </a:pPr>
            <a:fld id="{81D60167-4931-47E6-BA6A-407CBD079E47}" type="slidenum">
              <a:rPr spc="-25" dirty="0"/>
              <a:t>20</a:t>
            </a:fld>
            <a:endParaRPr spc="-25" dirty="0"/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221932" y="141922"/>
            <a:ext cx="6758940" cy="8274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4200"/>
              </a:lnSpc>
              <a:spcBef>
                <a:spcPts val="105"/>
              </a:spcBef>
            </a:pPr>
            <a:r>
              <a:rPr dirty="0"/>
              <a:t>What’s</a:t>
            </a:r>
            <a:r>
              <a:rPr spc="-135" dirty="0"/>
              <a:t> </a:t>
            </a:r>
            <a:r>
              <a:rPr dirty="0"/>
              <a:t>in</a:t>
            </a:r>
            <a:r>
              <a:rPr spc="25" dirty="0"/>
              <a:t> </a:t>
            </a:r>
            <a:r>
              <a:rPr dirty="0"/>
              <a:t>a</a:t>
            </a:r>
            <a:r>
              <a:rPr spc="-95" dirty="0"/>
              <a:t> </a:t>
            </a:r>
            <a:r>
              <a:rPr dirty="0"/>
              <a:t>Funding</a:t>
            </a:r>
            <a:r>
              <a:rPr spc="40" dirty="0"/>
              <a:t> </a:t>
            </a:r>
            <a:r>
              <a:rPr spc="-10" dirty="0"/>
              <a:t>Opportunity?</a:t>
            </a:r>
          </a:p>
          <a:p>
            <a:pPr marL="12700">
              <a:lnSpc>
                <a:spcPts val="2100"/>
              </a:lnSpc>
            </a:pPr>
            <a:r>
              <a:rPr sz="1850" spc="-10" dirty="0">
                <a:solidFill>
                  <a:srgbClr val="006FC0"/>
                </a:solidFill>
              </a:rPr>
              <a:t>Synopsis</a:t>
            </a:r>
            <a:endParaRPr sz="185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761999"/>
            <a:ext cx="9144000" cy="4378960"/>
            <a:chOff x="0" y="761999"/>
            <a:chExt cx="9144000" cy="437896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761999"/>
              <a:ext cx="6329680" cy="437895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2560" y="965199"/>
              <a:ext cx="5770880" cy="3840479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4606671" y="4001642"/>
              <a:ext cx="1616710" cy="267335"/>
            </a:xfrm>
            <a:custGeom>
              <a:avLst/>
              <a:gdLst/>
              <a:ahLst/>
              <a:cxnLst/>
              <a:rect l="l" t="t" r="r" b="b"/>
              <a:pathLst>
                <a:path w="1616710" h="267335">
                  <a:moveTo>
                    <a:pt x="1539981" y="31425"/>
                  </a:moveTo>
                  <a:lnTo>
                    <a:pt x="0" y="254190"/>
                  </a:lnTo>
                  <a:lnTo>
                    <a:pt x="1777" y="266763"/>
                  </a:lnTo>
                  <a:lnTo>
                    <a:pt x="1541801" y="43992"/>
                  </a:lnTo>
                  <a:lnTo>
                    <a:pt x="1539981" y="31425"/>
                  </a:lnTo>
                  <a:close/>
                </a:path>
                <a:path w="1616710" h="267335">
                  <a:moveTo>
                    <a:pt x="1612289" y="29603"/>
                  </a:moveTo>
                  <a:lnTo>
                    <a:pt x="1552575" y="29603"/>
                  </a:lnTo>
                  <a:lnTo>
                    <a:pt x="1554352" y="42176"/>
                  </a:lnTo>
                  <a:lnTo>
                    <a:pt x="1541801" y="43992"/>
                  </a:lnTo>
                  <a:lnTo>
                    <a:pt x="1546352" y="75412"/>
                  </a:lnTo>
                  <a:lnTo>
                    <a:pt x="1612289" y="29603"/>
                  </a:lnTo>
                  <a:close/>
                </a:path>
                <a:path w="1616710" h="267335">
                  <a:moveTo>
                    <a:pt x="1552575" y="29603"/>
                  </a:moveTo>
                  <a:lnTo>
                    <a:pt x="1539981" y="31425"/>
                  </a:lnTo>
                  <a:lnTo>
                    <a:pt x="1541801" y="43992"/>
                  </a:lnTo>
                  <a:lnTo>
                    <a:pt x="1554352" y="42176"/>
                  </a:lnTo>
                  <a:lnTo>
                    <a:pt x="1552575" y="29603"/>
                  </a:lnTo>
                  <a:close/>
                </a:path>
                <a:path w="1616710" h="267335">
                  <a:moveTo>
                    <a:pt x="1535429" y="0"/>
                  </a:moveTo>
                  <a:lnTo>
                    <a:pt x="1539981" y="31425"/>
                  </a:lnTo>
                  <a:lnTo>
                    <a:pt x="1552575" y="29603"/>
                  </a:lnTo>
                  <a:lnTo>
                    <a:pt x="1612289" y="29603"/>
                  </a:lnTo>
                  <a:lnTo>
                    <a:pt x="1616328" y="26796"/>
                  </a:lnTo>
                  <a:lnTo>
                    <a:pt x="153542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170679" y="4262119"/>
              <a:ext cx="436880" cy="243840"/>
            </a:xfrm>
            <a:custGeom>
              <a:avLst/>
              <a:gdLst/>
              <a:ahLst/>
              <a:cxnLst/>
              <a:rect l="l" t="t" r="r" b="b"/>
              <a:pathLst>
                <a:path w="436879" h="243839">
                  <a:moveTo>
                    <a:pt x="0" y="243839"/>
                  </a:moveTo>
                  <a:lnTo>
                    <a:pt x="436879" y="243839"/>
                  </a:lnTo>
                  <a:lnTo>
                    <a:pt x="436879" y="0"/>
                  </a:lnTo>
                  <a:lnTo>
                    <a:pt x="0" y="0"/>
                  </a:lnTo>
                  <a:lnTo>
                    <a:pt x="0" y="243839"/>
                  </a:lnTo>
                  <a:close/>
                </a:path>
              </a:pathLst>
            </a:custGeom>
            <a:ln w="2857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217033" y="2690621"/>
              <a:ext cx="1006475" cy="76200"/>
            </a:xfrm>
            <a:custGeom>
              <a:avLst/>
              <a:gdLst/>
              <a:ahLst/>
              <a:cxnLst/>
              <a:rect l="l" t="t" r="r" b="b"/>
              <a:pathLst>
                <a:path w="1006475" h="76200">
                  <a:moveTo>
                    <a:pt x="994245" y="31623"/>
                  </a:moveTo>
                  <a:lnTo>
                    <a:pt x="942466" y="31623"/>
                  </a:lnTo>
                  <a:lnTo>
                    <a:pt x="942593" y="44323"/>
                  </a:lnTo>
                  <a:lnTo>
                    <a:pt x="929830" y="44451"/>
                  </a:lnTo>
                  <a:lnTo>
                    <a:pt x="930147" y="76200"/>
                  </a:lnTo>
                  <a:lnTo>
                    <a:pt x="1005966" y="37337"/>
                  </a:lnTo>
                  <a:lnTo>
                    <a:pt x="994245" y="31623"/>
                  </a:lnTo>
                  <a:close/>
                </a:path>
                <a:path w="1006475" h="76200">
                  <a:moveTo>
                    <a:pt x="929703" y="31751"/>
                  </a:moveTo>
                  <a:lnTo>
                    <a:pt x="0" y="41148"/>
                  </a:lnTo>
                  <a:lnTo>
                    <a:pt x="126" y="53848"/>
                  </a:lnTo>
                  <a:lnTo>
                    <a:pt x="929830" y="44451"/>
                  </a:lnTo>
                  <a:lnTo>
                    <a:pt x="929703" y="31751"/>
                  </a:lnTo>
                  <a:close/>
                </a:path>
                <a:path w="1006475" h="76200">
                  <a:moveTo>
                    <a:pt x="942466" y="31623"/>
                  </a:moveTo>
                  <a:lnTo>
                    <a:pt x="929703" y="31751"/>
                  </a:lnTo>
                  <a:lnTo>
                    <a:pt x="929830" y="44451"/>
                  </a:lnTo>
                  <a:lnTo>
                    <a:pt x="942593" y="44323"/>
                  </a:lnTo>
                  <a:lnTo>
                    <a:pt x="942466" y="31623"/>
                  </a:lnTo>
                  <a:close/>
                </a:path>
                <a:path w="1006475" h="76200">
                  <a:moveTo>
                    <a:pt x="929386" y="0"/>
                  </a:moveTo>
                  <a:lnTo>
                    <a:pt x="929703" y="31751"/>
                  </a:lnTo>
                  <a:lnTo>
                    <a:pt x="942466" y="31623"/>
                  </a:lnTo>
                  <a:lnTo>
                    <a:pt x="994245" y="31623"/>
                  </a:lnTo>
                  <a:lnTo>
                    <a:pt x="92938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777240" y="1783079"/>
              <a:ext cx="4439920" cy="1188720"/>
            </a:xfrm>
            <a:custGeom>
              <a:avLst/>
              <a:gdLst/>
              <a:ahLst/>
              <a:cxnLst/>
              <a:rect l="l" t="t" r="r" b="b"/>
              <a:pathLst>
                <a:path w="4439920" h="1188720">
                  <a:moveTo>
                    <a:pt x="111759" y="1188719"/>
                  </a:moveTo>
                  <a:lnTo>
                    <a:pt x="4439920" y="1188719"/>
                  </a:lnTo>
                  <a:lnTo>
                    <a:pt x="4439920" y="741679"/>
                  </a:lnTo>
                  <a:lnTo>
                    <a:pt x="111759" y="741679"/>
                  </a:lnTo>
                  <a:lnTo>
                    <a:pt x="111759" y="1188719"/>
                  </a:lnTo>
                  <a:close/>
                </a:path>
                <a:path w="4439920" h="1188720">
                  <a:moveTo>
                    <a:pt x="0" y="193039"/>
                  </a:moveTo>
                  <a:lnTo>
                    <a:pt x="640079" y="193039"/>
                  </a:lnTo>
                  <a:lnTo>
                    <a:pt x="640079" y="0"/>
                  </a:lnTo>
                  <a:lnTo>
                    <a:pt x="0" y="0"/>
                  </a:lnTo>
                  <a:lnTo>
                    <a:pt x="0" y="193039"/>
                  </a:lnTo>
                  <a:close/>
                </a:path>
              </a:pathLst>
            </a:custGeom>
            <a:ln w="2857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221932" y="516579"/>
            <a:ext cx="8711565" cy="3903345"/>
          </a:xfrm>
          <a:prstGeom prst="rect">
            <a:avLst/>
          </a:prstGeom>
        </p:spPr>
        <p:txBody>
          <a:bodyPr vert="horz" wrap="square" lIns="0" tIns="1574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40"/>
              </a:spcBef>
            </a:pPr>
            <a:r>
              <a:rPr sz="1850" spc="-35" dirty="0">
                <a:solidFill>
                  <a:srgbClr val="006FC0"/>
                </a:solidFill>
                <a:latin typeface="Tahoma"/>
                <a:cs typeface="Tahoma"/>
              </a:rPr>
              <a:t>Version</a:t>
            </a:r>
            <a:r>
              <a:rPr sz="1850" spc="-105" dirty="0">
                <a:solidFill>
                  <a:srgbClr val="006FC0"/>
                </a:solidFill>
                <a:latin typeface="Tahoma"/>
                <a:cs typeface="Tahoma"/>
              </a:rPr>
              <a:t> </a:t>
            </a:r>
            <a:r>
              <a:rPr sz="1850" spc="-10" dirty="0">
                <a:solidFill>
                  <a:srgbClr val="006FC0"/>
                </a:solidFill>
                <a:latin typeface="Tahoma"/>
                <a:cs typeface="Tahoma"/>
              </a:rPr>
              <a:t>History</a:t>
            </a:r>
            <a:endParaRPr sz="1850">
              <a:latin typeface="Tahoma"/>
              <a:cs typeface="Tahoma"/>
            </a:endParaRPr>
          </a:p>
          <a:p>
            <a:pPr marL="6072505" marR="358140">
              <a:lnSpc>
                <a:spcPts val="2160"/>
              </a:lnSpc>
              <a:spcBef>
                <a:spcPts val="1270"/>
              </a:spcBef>
            </a:pPr>
            <a:r>
              <a:rPr sz="1850" dirty="0">
                <a:latin typeface="Tahoma"/>
                <a:cs typeface="Tahoma"/>
              </a:rPr>
              <a:t>The</a:t>
            </a:r>
            <a:r>
              <a:rPr sz="1850" spc="-60" dirty="0">
                <a:latin typeface="Tahoma"/>
                <a:cs typeface="Tahoma"/>
              </a:rPr>
              <a:t> </a:t>
            </a:r>
            <a:r>
              <a:rPr sz="1850" spc="-35" dirty="0">
                <a:latin typeface="Tahoma"/>
                <a:cs typeface="Tahoma"/>
              </a:rPr>
              <a:t>Version</a:t>
            </a:r>
            <a:r>
              <a:rPr sz="1850" spc="-110" dirty="0">
                <a:latin typeface="Tahoma"/>
                <a:cs typeface="Tahoma"/>
              </a:rPr>
              <a:t> </a:t>
            </a:r>
            <a:r>
              <a:rPr sz="1850" spc="-10" dirty="0">
                <a:latin typeface="Tahoma"/>
                <a:cs typeface="Tahoma"/>
              </a:rPr>
              <a:t>History </a:t>
            </a:r>
            <a:r>
              <a:rPr sz="1850" spc="-20" dirty="0">
                <a:latin typeface="Tahoma"/>
                <a:cs typeface="Tahoma"/>
              </a:rPr>
              <a:t>displays</a:t>
            </a:r>
            <a:r>
              <a:rPr sz="1850" spc="-125" dirty="0">
                <a:latin typeface="Tahoma"/>
                <a:cs typeface="Tahoma"/>
              </a:rPr>
              <a:t> </a:t>
            </a:r>
            <a:r>
              <a:rPr sz="1850" dirty="0">
                <a:latin typeface="Tahoma"/>
                <a:cs typeface="Tahoma"/>
              </a:rPr>
              <a:t>a</a:t>
            </a:r>
            <a:r>
              <a:rPr sz="1850" spc="-25" dirty="0">
                <a:latin typeface="Tahoma"/>
                <a:cs typeface="Tahoma"/>
              </a:rPr>
              <a:t> </a:t>
            </a:r>
            <a:r>
              <a:rPr sz="1850" dirty="0">
                <a:latin typeface="Tahoma"/>
                <a:cs typeface="Tahoma"/>
              </a:rPr>
              <a:t>table</a:t>
            </a:r>
            <a:r>
              <a:rPr sz="1850" spc="-110" dirty="0">
                <a:latin typeface="Tahoma"/>
                <a:cs typeface="Tahoma"/>
              </a:rPr>
              <a:t> </a:t>
            </a:r>
            <a:r>
              <a:rPr sz="1850" spc="-20" dirty="0">
                <a:latin typeface="Tahoma"/>
                <a:cs typeface="Tahoma"/>
              </a:rPr>
              <a:t>with synopsis</a:t>
            </a:r>
            <a:r>
              <a:rPr sz="1850" spc="-65" dirty="0">
                <a:latin typeface="Tahoma"/>
                <a:cs typeface="Tahoma"/>
              </a:rPr>
              <a:t> </a:t>
            </a:r>
            <a:r>
              <a:rPr sz="1850" spc="-10" dirty="0">
                <a:latin typeface="Tahoma"/>
                <a:cs typeface="Tahoma"/>
              </a:rPr>
              <a:t>modifications</a:t>
            </a:r>
            <a:endParaRPr sz="1850">
              <a:latin typeface="Tahoma"/>
              <a:cs typeface="Tahoma"/>
            </a:endParaRPr>
          </a:p>
          <a:p>
            <a:pPr>
              <a:lnSpc>
                <a:spcPct val="100000"/>
              </a:lnSpc>
            </a:pPr>
            <a:endParaRPr sz="2200">
              <a:latin typeface="Tahoma"/>
              <a:cs typeface="Tahoma"/>
            </a:endParaRPr>
          </a:p>
          <a:p>
            <a:pPr marL="6072505" marR="5080">
              <a:lnSpc>
                <a:spcPct val="97500"/>
              </a:lnSpc>
              <a:spcBef>
                <a:spcPts val="1620"/>
              </a:spcBef>
            </a:pPr>
            <a:r>
              <a:rPr sz="1850" spc="-114" dirty="0">
                <a:latin typeface="Tahoma"/>
                <a:cs typeface="Tahoma"/>
              </a:rPr>
              <a:t>To</a:t>
            </a:r>
            <a:r>
              <a:rPr sz="1850" spc="-40" dirty="0">
                <a:latin typeface="Tahoma"/>
                <a:cs typeface="Tahoma"/>
              </a:rPr>
              <a:t> </a:t>
            </a:r>
            <a:r>
              <a:rPr sz="1850" spc="-20" dirty="0">
                <a:latin typeface="Tahoma"/>
                <a:cs typeface="Tahoma"/>
              </a:rPr>
              <a:t>display</a:t>
            </a:r>
            <a:r>
              <a:rPr sz="1850" spc="-125" dirty="0">
                <a:latin typeface="Tahoma"/>
                <a:cs typeface="Tahoma"/>
              </a:rPr>
              <a:t> </a:t>
            </a:r>
            <a:r>
              <a:rPr sz="1850" dirty="0">
                <a:latin typeface="Tahoma"/>
                <a:cs typeface="Tahoma"/>
              </a:rPr>
              <a:t>an</a:t>
            </a:r>
            <a:r>
              <a:rPr sz="1850" spc="5" dirty="0">
                <a:latin typeface="Tahoma"/>
                <a:cs typeface="Tahoma"/>
              </a:rPr>
              <a:t> </a:t>
            </a:r>
            <a:r>
              <a:rPr sz="1850" spc="-10" dirty="0">
                <a:latin typeface="Tahoma"/>
                <a:cs typeface="Tahoma"/>
              </a:rPr>
              <a:t>earlier </a:t>
            </a:r>
            <a:r>
              <a:rPr sz="1850" spc="-20" dirty="0">
                <a:latin typeface="Tahoma"/>
                <a:cs typeface="Tahoma"/>
              </a:rPr>
              <a:t>version,</a:t>
            </a:r>
            <a:r>
              <a:rPr sz="1850" spc="-70" dirty="0">
                <a:latin typeface="Tahoma"/>
                <a:cs typeface="Tahoma"/>
              </a:rPr>
              <a:t> </a:t>
            </a:r>
            <a:r>
              <a:rPr sz="1850" dirty="0">
                <a:latin typeface="Tahoma"/>
                <a:cs typeface="Tahoma"/>
              </a:rPr>
              <a:t>the</a:t>
            </a:r>
            <a:r>
              <a:rPr sz="1850" spc="-135" dirty="0">
                <a:latin typeface="Tahoma"/>
                <a:cs typeface="Tahoma"/>
              </a:rPr>
              <a:t> </a:t>
            </a:r>
            <a:r>
              <a:rPr sz="1850" spc="-20" dirty="0">
                <a:latin typeface="Tahoma"/>
                <a:cs typeface="Tahoma"/>
              </a:rPr>
              <a:t>user</a:t>
            </a:r>
            <a:r>
              <a:rPr sz="1850" spc="-125" dirty="0">
                <a:latin typeface="Tahoma"/>
                <a:cs typeface="Tahoma"/>
              </a:rPr>
              <a:t> </a:t>
            </a:r>
            <a:r>
              <a:rPr sz="1850" dirty="0">
                <a:latin typeface="Tahoma"/>
                <a:cs typeface="Tahoma"/>
              </a:rPr>
              <a:t>clicks</a:t>
            </a:r>
            <a:r>
              <a:rPr sz="1850" spc="-70" dirty="0">
                <a:latin typeface="Tahoma"/>
                <a:cs typeface="Tahoma"/>
              </a:rPr>
              <a:t> </a:t>
            </a:r>
            <a:r>
              <a:rPr sz="1850" spc="-25" dirty="0">
                <a:latin typeface="Tahoma"/>
                <a:cs typeface="Tahoma"/>
              </a:rPr>
              <a:t>on </a:t>
            </a:r>
            <a:r>
              <a:rPr sz="1850" dirty="0">
                <a:latin typeface="Tahoma"/>
                <a:cs typeface="Tahoma"/>
              </a:rPr>
              <a:t>the</a:t>
            </a:r>
            <a:r>
              <a:rPr sz="1850" spc="-105" dirty="0">
                <a:latin typeface="Tahoma"/>
                <a:cs typeface="Tahoma"/>
              </a:rPr>
              <a:t> </a:t>
            </a:r>
            <a:r>
              <a:rPr sz="1850" spc="-20" dirty="0">
                <a:latin typeface="Tahoma"/>
                <a:cs typeface="Tahoma"/>
              </a:rPr>
              <a:t>desired</a:t>
            </a:r>
            <a:r>
              <a:rPr sz="1850" spc="-70" dirty="0">
                <a:latin typeface="Tahoma"/>
                <a:cs typeface="Tahoma"/>
              </a:rPr>
              <a:t> </a:t>
            </a:r>
            <a:r>
              <a:rPr sz="1850" spc="-35" dirty="0">
                <a:latin typeface="Tahoma"/>
                <a:cs typeface="Tahoma"/>
              </a:rPr>
              <a:t>Version</a:t>
            </a:r>
            <a:r>
              <a:rPr sz="1850" spc="-85" dirty="0">
                <a:latin typeface="Tahoma"/>
                <a:cs typeface="Tahoma"/>
              </a:rPr>
              <a:t> </a:t>
            </a:r>
            <a:r>
              <a:rPr sz="1850" spc="-20" dirty="0">
                <a:latin typeface="Tahoma"/>
                <a:cs typeface="Tahoma"/>
              </a:rPr>
              <a:t>Name</a:t>
            </a:r>
            <a:endParaRPr sz="1850">
              <a:latin typeface="Tahoma"/>
              <a:cs typeface="Tahoma"/>
            </a:endParaRPr>
          </a:p>
          <a:p>
            <a:pPr>
              <a:lnSpc>
                <a:spcPct val="100000"/>
              </a:lnSpc>
            </a:pPr>
            <a:endParaRPr sz="2200">
              <a:latin typeface="Tahoma"/>
              <a:cs typeface="Tahoma"/>
            </a:endParaRPr>
          </a:p>
          <a:p>
            <a:pPr marL="6072505">
              <a:lnSpc>
                <a:spcPts val="2195"/>
              </a:lnSpc>
              <a:spcBef>
                <a:spcPts val="1614"/>
              </a:spcBef>
            </a:pPr>
            <a:r>
              <a:rPr sz="1850" dirty="0">
                <a:latin typeface="Tahoma"/>
                <a:cs typeface="Tahoma"/>
              </a:rPr>
              <a:t>The</a:t>
            </a:r>
            <a:r>
              <a:rPr sz="1850" spc="-130" dirty="0">
                <a:latin typeface="Tahoma"/>
                <a:cs typeface="Tahoma"/>
              </a:rPr>
              <a:t> </a:t>
            </a:r>
            <a:r>
              <a:rPr sz="1850" spc="-20" dirty="0">
                <a:latin typeface="Tahoma"/>
                <a:cs typeface="Tahoma"/>
              </a:rPr>
              <a:t>fields</a:t>
            </a:r>
            <a:r>
              <a:rPr sz="1850" spc="-125" dirty="0">
                <a:latin typeface="Tahoma"/>
                <a:cs typeface="Tahoma"/>
              </a:rPr>
              <a:t> </a:t>
            </a:r>
            <a:r>
              <a:rPr sz="1850" spc="-10" dirty="0">
                <a:latin typeface="Tahoma"/>
                <a:cs typeface="Tahoma"/>
              </a:rPr>
              <a:t>modified</a:t>
            </a:r>
            <a:r>
              <a:rPr sz="1850" spc="-55" dirty="0">
                <a:latin typeface="Tahoma"/>
                <a:cs typeface="Tahoma"/>
              </a:rPr>
              <a:t> </a:t>
            </a:r>
            <a:r>
              <a:rPr sz="1850" spc="-25" dirty="0">
                <a:latin typeface="Tahoma"/>
                <a:cs typeface="Tahoma"/>
              </a:rPr>
              <a:t>are</a:t>
            </a:r>
            <a:endParaRPr sz="1850">
              <a:latin typeface="Tahoma"/>
              <a:cs typeface="Tahoma"/>
            </a:endParaRPr>
          </a:p>
          <a:p>
            <a:pPr marL="6072505">
              <a:lnSpc>
                <a:spcPts val="2195"/>
              </a:lnSpc>
            </a:pPr>
            <a:r>
              <a:rPr sz="1850" spc="-10" dirty="0">
                <a:latin typeface="Tahoma"/>
                <a:cs typeface="Tahoma"/>
              </a:rPr>
              <a:t>highlighted</a:t>
            </a:r>
            <a:r>
              <a:rPr sz="1850" spc="-235" dirty="0">
                <a:latin typeface="Tahoma"/>
                <a:cs typeface="Tahoma"/>
              </a:rPr>
              <a:t> </a:t>
            </a:r>
            <a:r>
              <a:rPr sz="1850" dirty="0">
                <a:latin typeface="Tahoma"/>
                <a:cs typeface="Tahoma"/>
              </a:rPr>
              <a:t>in</a:t>
            </a:r>
            <a:r>
              <a:rPr sz="1850" spc="-20" dirty="0">
                <a:latin typeface="Tahoma"/>
                <a:cs typeface="Tahoma"/>
              </a:rPr>
              <a:t> gray</a:t>
            </a:r>
            <a:endParaRPr sz="1850">
              <a:latin typeface="Tahoma"/>
              <a:cs typeface="Tahoma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What’s</a:t>
            </a:r>
            <a:r>
              <a:rPr spc="-135" dirty="0"/>
              <a:t> </a:t>
            </a:r>
            <a:r>
              <a:rPr dirty="0"/>
              <a:t>in</a:t>
            </a:r>
            <a:r>
              <a:rPr spc="25" dirty="0"/>
              <a:t> </a:t>
            </a:r>
            <a:r>
              <a:rPr dirty="0"/>
              <a:t>a</a:t>
            </a:r>
            <a:r>
              <a:rPr spc="-95" dirty="0"/>
              <a:t> </a:t>
            </a:r>
            <a:r>
              <a:rPr dirty="0"/>
              <a:t>Funding</a:t>
            </a:r>
            <a:r>
              <a:rPr spc="40" dirty="0"/>
              <a:t> </a:t>
            </a:r>
            <a:r>
              <a:rPr spc="-10" dirty="0"/>
              <a:t>Opportunity?</a:t>
            </a:r>
          </a:p>
        </p:txBody>
      </p:sp>
      <p:sp>
        <p:nvSpPr>
          <p:cNvPr id="11" name="object 11"/>
          <p:cNvSpPr/>
          <p:nvPr/>
        </p:nvSpPr>
        <p:spPr>
          <a:xfrm>
            <a:off x="1335532" y="1446275"/>
            <a:ext cx="5009515" cy="434975"/>
          </a:xfrm>
          <a:custGeom>
            <a:avLst/>
            <a:gdLst/>
            <a:ahLst/>
            <a:cxnLst/>
            <a:rect l="l" t="t" r="r" b="b"/>
            <a:pathLst>
              <a:path w="5009515" h="434975">
                <a:moveTo>
                  <a:pt x="4932941" y="31737"/>
                </a:moveTo>
                <a:lnTo>
                  <a:pt x="0" y="421894"/>
                </a:lnTo>
                <a:lnTo>
                  <a:pt x="1015" y="434594"/>
                </a:lnTo>
                <a:lnTo>
                  <a:pt x="4933950" y="44311"/>
                </a:lnTo>
                <a:lnTo>
                  <a:pt x="4932941" y="31737"/>
                </a:lnTo>
                <a:close/>
              </a:path>
              <a:path w="5009515" h="434975">
                <a:moveTo>
                  <a:pt x="5006253" y="30734"/>
                </a:moveTo>
                <a:lnTo>
                  <a:pt x="4945633" y="30734"/>
                </a:lnTo>
                <a:lnTo>
                  <a:pt x="4946650" y="43307"/>
                </a:lnTo>
                <a:lnTo>
                  <a:pt x="4933950" y="44311"/>
                </a:lnTo>
                <a:lnTo>
                  <a:pt x="4936490" y="75946"/>
                </a:lnTo>
                <a:lnTo>
                  <a:pt x="5009388" y="32004"/>
                </a:lnTo>
                <a:lnTo>
                  <a:pt x="5006253" y="30734"/>
                </a:lnTo>
                <a:close/>
              </a:path>
              <a:path w="5009515" h="434975">
                <a:moveTo>
                  <a:pt x="4945633" y="30734"/>
                </a:moveTo>
                <a:lnTo>
                  <a:pt x="4932941" y="31737"/>
                </a:lnTo>
                <a:lnTo>
                  <a:pt x="4933950" y="44311"/>
                </a:lnTo>
                <a:lnTo>
                  <a:pt x="4946650" y="43307"/>
                </a:lnTo>
                <a:lnTo>
                  <a:pt x="4945633" y="30734"/>
                </a:lnTo>
                <a:close/>
              </a:path>
              <a:path w="5009515" h="434975">
                <a:moveTo>
                  <a:pt x="4930394" y="0"/>
                </a:moveTo>
                <a:lnTo>
                  <a:pt x="4932941" y="31737"/>
                </a:lnTo>
                <a:lnTo>
                  <a:pt x="4945633" y="30734"/>
                </a:lnTo>
                <a:lnTo>
                  <a:pt x="5006253" y="30734"/>
                </a:lnTo>
                <a:lnTo>
                  <a:pt x="493039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70"/>
              </a:lnSpc>
            </a:pPr>
            <a:fld id="{81D60167-4931-47E6-BA6A-407CBD079E47}" type="slidenum">
              <a:rPr spc="-25" dirty="0"/>
              <a:t>21</a:t>
            </a:fld>
            <a:endParaRPr spc="-25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772160"/>
            <a:ext cx="9144000" cy="4368800"/>
            <a:chOff x="0" y="772160"/>
            <a:chExt cx="9144000" cy="43688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96240" y="772160"/>
              <a:ext cx="8331200" cy="4368798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99440" y="975359"/>
              <a:ext cx="7731759" cy="3779520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3305175" y="2183383"/>
              <a:ext cx="662305" cy="223520"/>
            </a:xfrm>
            <a:custGeom>
              <a:avLst/>
              <a:gdLst/>
              <a:ahLst/>
              <a:cxnLst/>
              <a:rect l="l" t="t" r="r" b="b"/>
              <a:pathLst>
                <a:path w="662304" h="223519">
                  <a:moveTo>
                    <a:pt x="587581" y="192995"/>
                  </a:moveTo>
                  <a:lnTo>
                    <a:pt x="578230" y="223265"/>
                  </a:lnTo>
                  <a:lnTo>
                    <a:pt x="662304" y="209295"/>
                  </a:lnTo>
                  <a:lnTo>
                    <a:pt x="649134" y="196723"/>
                  </a:lnTo>
                  <a:lnTo>
                    <a:pt x="599694" y="196723"/>
                  </a:lnTo>
                  <a:lnTo>
                    <a:pt x="587581" y="192995"/>
                  </a:lnTo>
                  <a:close/>
                </a:path>
                <a:path w="662304" h="223519">
                  <a:moveTo>
                    <a:pt x="591351" y="180791"/>
                  </a:moveTo>
                  <a:lnTo>
                    <a:pt x="587581" y="192995"/>
                  </a:lnTo>
                  <a:lnTo>
                    <a:pt x="599694" y="196723"/>
                  </a:lnTo>
                  <a:lnTo>
                    <a:pt x="603503" y="184531"/>
                  </a:lnTo>
                  <a:lnTo>
                    <a:pt x="591351" y="180791"/>
                  </a:lnTo>
                  <a:close/>
                </a:path>
                <a:path w="662304" h="223519">
                  <a:moveTo>
                    <a:pt x="600710" y="150494"/>
                  </a:moveTo>
                  <a:lnTo>
                    <a:pt x="591351" y="180791"/>
                  </a:lnTo>
                  <a:lnTo>
                    <a:pt x="603503" y="184531"/>
                  </a:lnTo>
                  <a:lnTo>
                    <a:pt x="599694" y="196723"/>
                  </a:lnTo>
                  <a:lnTo>
                    <a:pt x="649134" y="196723"/>
                  </a:lnTo>
                  <a:lnTo>
                    <a:pt x="600710" y="150494"/>
                  </a:lnTo>
                  <a:close/>
                </a:path>
                <a:path w="662304" h="223519">
                  <a:moveTo>
                    <a:pt x="3810" y="0"/>
                  </a:moveTo>
                  <a:lnTo>
                    <a:pt x="0" y="12192"/>
                  </a:lnTo>
                  <a:lnTo>
                    <a:pt x="587581" y="192995"/>
                  </a:lnTo>
                  <a:lnTo>
                    <a:pt x="591351" y="180791"/>
                  </a:lnTo>
                  <a:lnTo>
                    <a:pt x="381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250439" y="1986279"/>
              <a:ext cx="1056640" cy="203200"/>
            </a:xfrm>
            <a:custGeom>
              <a:avLst/>
              <a:gdLst/>
              <a:ahLst/>
              <a:cxnLst/>
              <a:rect l="l" t="t" r="r" b="b"/>
              <a:pathLst>
                <a:path w="1056639" h="203200">
                  <a:moveTo>
                    <a:pt x="0" y="203200"/>
                  </a:moveTo>
                  <a:lnTo>
                    <a:pt x="1056639" y="203200"/>
                  </a:lnTo>
                  <a:lnTo>
                    <a:pt x="1056639" y="0"/>
                  </a:lnTo>
                  <a:lnTo>
                    <a:pt x="0" y="0"/>
                  </a:lnTo>
                  <a:lnTo>
                    <a:pt x="0" y="203200"/>
                  </a:lnTo>
                  <a:close/>
                </a:path>
              </a:pathLst>
            </a:custGeom>
            <a:ln w="2857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21932" y="141922"/>
            <a:ext cx="6758940" cy="8274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4200"/>
              </a:lnSpc>
              <a:spcBef>
                <a:spcPts val="105"/>
              </a:spcBef>
            </a:pPr>
            <a:r>
              <a:rPr dirty="0"/>
              <a:t>What’s</a:t>
            </a:r>
            <a:r>
              <a:rPr spc="-135" dirty="0"/>
              <a:t> </a:t>
            </a:r>
            <a:r>
              <a:rPr dirty="0"/>
              <a:t>in</a:t>
            </a:r>
            <a:r>
              <a:rPr spc="25" dirty="0"/>
              <a:t> </a:t>
            </a:r>
            <a:r>
              <a:rPr dirty="0"/>
              <a:t>a</a:t>
            </a:r>
            <a:r>
              <a:rPr spc="-95" dirty="0"/>
              <a:t> </a:t>
            </a:r>
            <a:r>
              <a:rPr dirty="0"/>
              <a:t>Funding</a:t>
            </a:r>
            <a:r>
              <a:rPr spc="40" dirty="0"/>
              <a:t> </a:t>
            </a:r>
            <a:r>
              <a:rPr spc="-10" dirty="0"/>
              <a:t>Opportunity?</a:t>
            </a:r>
          </a:p>
          <a:p>
            <a:pPr marL="12700">
              <a:lnSpc>
                <a:spcPts val="2100"/>
              </a:lnSpc>
            </a:pPr>
            <a:r>
              <a:rPr sz="1850" dirty="0">
                <a:solidFill>
                  <a:srgbClr val="006FC0"/>
                </a:solidFill>
              </a:rPr>
              <a:t>Full</a:t>
            </a:r>
            <a:r>
              <a:rPr sz="1850" spc="-45" dirty="0">
                <a:solidFill>
                  <a:srgbClr val="006FC0"/>
                </a:solidFill>
              </a:rPr>
              <a:t> </a:t>
            </a:r>
            <a:r>
              <a:rPr sz="1850" spc="-25" dirty="0">
                <a:solidFill>
                  <a:srgbClr val="006FC0"/>
                </a:solidFill>
              </a:rPr>
              <a:t>Announcement</a:t>
            </a:r>
            <a:r>
              <a:rPr sz="1850" spc="-280" dirty="0">
                <a:solidFill>
                  <a:srgbClr val="006FC0"/>
                </a:solidFill>
              </a:rPr>
              <a:t> </a:t>
            </a:r>
            <a:r>
              <a:rPr sz="1850" dirty="0">
                <a:solidFill>
                  <a:srgbClr val="006FC0"/>
                </a:solidFill>
              </a:rPr>
              <a:t>–</a:t>
            </a:r>
            <a:r>
              <a:rPr sz="1850" spc="10" dirty="0">
                <a:solidFill>
                  <a:srgbClr val="006FC0"/>
                </a:solidFill>
              </a:rPr>
              <a:t> </a:t>
            </a:r>
            <a:r>
              <a:rPr sz="1850" spc="-10" dirty="0">
                <a:solidFill>
                  <a:srgbClr val="006FC0"/>
                </a:solidFill>
              </a:rPr>
              <a:t>Under</a:t>
            </a:r>
            <a:r>
              <a:rPr sz="1850" spc="-200" dirty="0">
                <a:solidFill>
                  <a:srgbClr val="006FC0"/>
                </a:solidFill>
              </a:rPr>
              <a:t> </a:t>
            </a:r>
            <a:r>
              <a:rPr sz="1850" spc="-10" dirty="0">
                <a:solidFill>
                  <a:srgbClr val="006FC0"/>
                </a:solidFill>
              </a:rPr>
              <a:t>Related</a:t>
            </a:r>
            <a:r>
              <a:rPr sz="1850" spc="-75" dirty="0">
                <a:solidFill>
                  <a:srgbClr val="006FC0"/>
                </a:solidFill>
              </a:rPr>
              <a:t> </a:t>
            </a:r>
            <a:r>
              <a:rPr sz="1850" spc="-10" dirty="0">
                <a:solidFill>
                  <a:srgbClr val="006FC0"/>
                </a:solidFill>
              </a:rPr>
              <a:t>Documents</a:t>
            </a:r>
            <a:r>
              <a:rPr sz="1850" spc="-275" dirty="0">
                <a:solidFill>
                  <a:srgbClr val="006FC0"/>
                </a:solidFill>
              </a:rPr>
              <a:t> </a:t>
            </a:r>
            <a:r>
              <a:rPr sz="1850" spc="-25" dirty="0">
                <a:solidFill>
                  <a:srgbClr val="006FC0"/>
                </a:solidFill>
              </a:rPr>
              <a:t>Tab</a:t>
            </a:r>
            <a:endParaRPr sz="1850"/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70"/>
              </a:lnSpc>
            </a:pPr>
            <a:fld id="{81D60167-4931-47E6-BA6A-407CBD079E47}" type="slidenum">
              <a:rPr spc="-25" dirty="0"/>
              <a:t>22</a:t>
            </a:fld>
            <a:endParaRPr spc="-25" dirty="0"/>
          </a:p>
        </p:txBody>
      </p:sp>
      <p:sp>
        <p:nvSpPr>
          <p:cNvPr id="8" name="object 8"/>
          <p:cNvSpPr txBox="1"/>
          <p:nvPr/>
        </p:nvSpPr>
        <p:spPr>
          <a:xfrm>
            <a:off x="3962400" y="1838959"/>
            <a:ext cx="2773680" cy="73152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0" rIns="0" bIns="0" rtlCol="0">
            <a:spAutoFit/>
          </a:bodyPr>
          <a:lstStyle/>
          <a:p>
            <a:pPr marL="8255" marR="82550">
              <a:lnSpc>
                <a:spcPct val="100000"/>
              </a:lnSpc>
            </a:pPr>
            <a:r>
              <a:rPr sz="1200" dirty="0">
                <a:latin typeface="Tahoma"/>
                <a:cs typeface="Tahoma"/>
              </a:rPr>
              <a:t>You</a:t>
            </a:r>
            <a:r>
              <a:rPr sz="1200" spc="-95" dirty="0">
                <a:latin typeface="Tahoma"/>
                <a:cs typeface="Tahoma"/>
              </a:rPr>
              <a:t> </a:t>
            </a:r>
            <a:r>
              <a:rPr sz="1200" dirty="0">
                <a:latin typeface="Tahoma"/>
                <a:cs typeface="Tahoma"/>
              </a:rPr>
              <a:t>can</a:t>
            </a:r>
            <a:r>
              <a:rPr sz="1200" spc="-95" dirty="0">
                <a:latin typeface="Tahoma"/>
                <a:cs typeface="Tahoma"/>
              </a:rPr>
              <a:t> </a:t>
            </a:r>
            <a:r>
              <a:rPr sz="1200" dirty="0">
                <a:latin typeface="Tahoma"/>
                <a:cs typeface="Tahoma"/>
              </a:rPr>
              <a:t>retrieve</a:t>
            </a:r>
            <a:r>
              <a:rPr sz="1200" spc="50" dirty="0">
                <a:latin typeface="Tahoma"/>
                <a:cs typeface="Tahoma"/>
              </a:rPr>
              <a:t> </a:t>
            </a:r>
            <a:r>
              <a:rPr sz="1200" dirty="0">
                <a:latin typeface="Tahoma"/>
                <a:cs typeface="Tahoma"/>
              </a:rPr>
              <a:t>the</a:t>
            </a:r>
            <a:r>
              <a:rPr sz="1200" spc="-25" dirty="0">
                <a:latin typeface="Tahoma"/>
                <a:cs typeface="Tahoma"/>
              </a:rPr>
              <a:t> </a:t>
            </a:r>
            <a:r>
              <a:rPr sz="1200" dirty="0">
                <a:latin typeface="Tahoma"/>
                <a:cs typeface="Tahoma"/>
              </a:rPr>
              <a:t>fu</a:t>
            </a:r>
            <a:r>
              <a:rPr sz="1200" spc="-250" dirty="0">
                <a:latin typeface="Tahoma"/>
                <a:cs typeface="Tahoma"/>
              </a:rPr>
              <a:t> </a:t>
            </a:r>
            <a:r>
              <a:rPr sz="1200" b="1" dirty="0">
                <a:latin typeface="Tahoma"/>
                <a:cs typeface="Tahoma"/>
              </a:rPr>
              <a:t>l</a:t>
            </a:r>
            <a:r>
              <a:rPr sz="1200" b="1" spc="110" dirty="0">
                <a:latin typeface="Tahoma"/>
                <a:cs typeface="Tahoma"/>
              </a:rPr>
              <a:t> </a:t>
            </a:r>
            <a:r>
              <a:rPr sz="1200" spc="-10" dirty="0">
                <a:latin typeface="Tahoma"/>
                <a:cs typeface="Tahoma"/>
              </a:rPr>
              <a:t>Funding Opportunity</a:t>
            </a:r>
            <a:r>
              <a:rPr sz="1200" spc="60" dirty="0">
                <a:latin typeface="Tahoma"/>
                <a:cs typeface="Tahoma"/>
              </a:rPr>
              <a:t> </a:t>
            </a:r>
            <a:r>
              <a:rPr sz="1200" dirty="0">
                <a:latin typeface="Tahoma"/>
                <a:cs typeface="Tahoma"/>
              </a:rPr>
              <a:t>Announcement</a:t>
            </a:r>
            <a:r>
              <a:rPr sz="1200" spc="35" dirty="0">
                <a:latin typeface="Tahoma"/>
                <a:cs typeface="Tahoma"/>
              </a:rPr>
              <a:t> </a:t>
            </a:r>
            <a:r>
              <a:rPr sz="1200" spc="-10" dirty="0">
                <a:latin typeface="Tahoma"/>
                <a:cs typeface="Tahoma"/>
              </a:rPr>
              <a:t>(FOA), </a:t>
            </a:r>
            <a:r>
              <a:rPr sz="1200" dirty="0">
                <a:latin typeface="Tahoma"/>
                <a:cs typeface="Tahoma"/>
              </a:rPr>
              <a:t>Request</a:t>
            </a:r>
            <a:r>
              <a:rPr sz="1200" spc="-45" dirty="0">
                <a:latin typeface="Tahoma"/>
                <a:cs typeface="Tahoma"/>
              </a:rPr>
              <a:t> </a:t>
            </a:r>
            <a:r>
              <a:rPr sz="1200" dirty="0">
                <a:latin typeface="Tahoma"/>
                <a:cs typeface="Tahoma"/>
              </a:rPr>
              <a:t>for</a:t>
            </a:r>
            <a:r>
              <a:rPr sz="1200" spc="-70" dirty="0">
                <a:latin typeface="Tahoma"/>
                <a:cs typeface="Tahoma"/>
              </a:rPr>
              <a:t> </a:t>
            </a:r>
            <a:r>
              <a:rPr sz="1200" spc="-20" dirty="0">
                <a:latin typeface="Tahoma"/>
                <a:cs typeface="Tahoma"/>
              </a:rPr>
              <a:t>Applications</a:t>
            </a:r>
            <a:r>
              <a:rPr sz="1200" spc="310" dirty="0">
                <a:latin typeface="Tahoma"/>
                <a:cs typeface="Tahoma"/>
              </a:rPr>
              <a:t> </a:t>
            </a:r>
            <a:r>
              <a:rPr sz="1200" dirty="0">
                <a:latin typeface="Tahoma"/>
                <a:cs typeface="Tahoma"/>
              </a:rPr>
              <a:t>(RFA),</a:t>
            </a:r>
            <a:r>
              <a:rPr sz="1200" spc="-75" dirty="0">
                <a:latin typeface="Tahoma"/>
                <a:cs typeface="Tahoma"/>
              </a:rPr>
              <a:t> </a:t>
            </a:r>
            <a:r>
              <a:rPr sz="1200" dirty="0">
                <a:latin typeface="Tahoma"/>
                <a:cs typeface="Tahoma"/>
              </a:rPr>
              <a:t>and</a:t>
            </a:r>
            <a:r>
              <a:rPr sz="1200" spc="-65" dirty="0">
                <a:latin typeface="Tahoma"/>
                <a:cs typeface="Tahoma"/>
              </a:rPr>
              <a:t> </a:t>
            </a:r>
            <a:r>
              <a:rPr sz="1200" spc="-25" dirty="0">
                <a:latin typeface="Tahoma"/>
                <a:cs typeface="Tahoma"/>
              </a:rPr>
              <a:t>any </a:t>
            </a:r>
            <a:r>
              <a:rPr sz="1200" spc="-10" dirty="0">
                <a:latin typeface="Tahoma"/>
                <a:cs typeface="Tahoma"/>
              </a:rPr>
              <a:t>supplementary</a:t>
            </a:r>
            <a:r>
              <a:rPr sz="1200" spc="140" dirty="0">
                <a:latin typeface="Tahoma"/>
                <a:cs typeface="Tahoma"/>
              </a:rPr>
              <a:t> </a:t>
            </a:r>
            <a:r>
              <a:rPr sz="1200" spc="-10" dirty="0">
                <a:latin typeface="Tahoma"/>
                <a:cs typeface="Tahoma"/>
              </a:rPr>
              <a:t>documentation</a:t>
            </a:r>
            <a:endParaRPr sz="12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54634" y="1077594"/>
            <a:ext cx="6517005" cy="3168650"/>
            <a:chOff x="254634" y="1077594"/>
            <a:chExt cx="6517005" cy="316865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64159" y="1087119"/>
              <a:ext cx="6278879" cy="314960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259397" y="1082357"/>
              <a:ext cx="6288405" cy="3159125"/>
            </a:xfrm>
            <a:custGeom>
              <a:avLst/>
              <a:gdLst/>
              <a:ahLst/>
              <a:cxnLst/>
              <a:rect l="l" t="t" r="r" b="b"/>
              <a:pathLst>
                <a:path w="6288405" h="3159125">
                  <a:moveTo>
                    <a:pt x="0" y="3159125"/>
                  </a:moveTo>
                  <a:lnTo>
                    <a:pt x="6288404" y="3159125"/>
                  </a:lnTo>
                  <a:lnTo>
                    <a:pt x="6288404" y="0"/>
                  </a:lnTo>
                  <a:lnTo>
                    <a:pt x="0" y="0"/>
                  </a:lnTo>
                  <a:lnTo>
                    <a:pt x="0" y="3159125"/>
                  </a:lnTo>
                  <a:close/>
                </a:path>
              </a:pathLst>
            </a:custGeom>
            <a:ln w="9524">
              <a:solidFill>
                <a:srgbClr val="0C39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949321" y="1417192"/>
              <a:ext cx="3822700" cy="2637790"/>
            </a:xfrm>
            <a:custGeom>
              <a:avLst/>
              <a:gdLst/>
              <a:ahLst/>
              <a:cxnLst/>
              <a:rect l="l" t="t" r="r" b="b"/>
              <a:pathLst>
                <a:path w="3822700" h="2637790">
                  <a:moveTo>
                    <a:pt x="3822319" y="2397887"/>
                  </a:moveTo>
                  <a:lnTo>
                    <a:pt x="3739388" y="2378202"/>
                  </a:lnTo>
                  <a:lnTo>
                    <a:pt x="3746652" y="2409190"/>
                  </a:lnTo>
                  <a:lnTo>
                    <a:pt x="2825242" y="2625382"/>
                  </a:lnTo>
                  <a:lnTo>
                    <a:pt x="2828036" y="2637752"/>
                  </a:lnTo>
                  <a:lnTo>
                    <a:pt x="3749535" y="2421509"/>
                  </a:lnTo>
                  <a:lnTo>
                    <a:pt x="3756787" y="2452370"/>
                  </a:lnTo>
                  <a:lnTo>
                    <a:pt x="3812235" y="2406269"/>
                  </a:lnTo>
                  <a:lnTo>
                    <a:pt x="3822319" y="2397887"/>
                  </a:lnTo>
                  <a:close/>
                </a:path>
                <a:path w="3822700" h="2637790">
                  <a:moveTo>
                    <a:pt x="3822319" y="1432687"/>
                  </a:moveTo>
                  <a:lnTo>
                    <a:pt x="3814343" y="1385189"/>
                  </a:lnTo>
                  <a:lnTo>
                    <a:pt x="3808222" y="1348613"/>
                  </a:lnTo>
                  <a:lnTo>
                    <a:pt x="3782517" y="1367370"/>
                  </a:lnTo>
                  <a:lnTo>
                    <a:pt x="3553079" y="1053084"/>
                  </a:lnTo>
                  <a:lnTo>
                    <a:pt x="3542919" y="1060450"/>
                  </a:lnTo>
                  <a:lnTo>
                    <a:pt x="3772243" y="1374876"/>
                  </a:lnTo>
                  <a:lnTo>
                    <a:pt x="3746627" y="1393571"/>
                  </a:lnTo>
                  <a:lnTo>
                    <a:pt x="3822319" y="1432687"/>
                  </a:lnTo>
                  <a:close/>
                </a:path>
                <a:path w="3822700" h="2637790">
                  <a:moveTo>
                    <a:pt x="3822319" y="10287"/>
                  </a:moveTo>
                  <a:lnTo>
                    <a:pt x="3737737" y="0"/>
                  </a:lnTo>
                  <a:lnTo>
                    <a:pt x="3748417" y="29908"/>
                  </a:lnTo>
                  <a:lnTo>
                    <a:pt x="0" y="1365758"/>
                  </a:lnTo>
                  <a:lnTo>
                    <a:pt x="4318" y="1377696"/>
                  </a:lnTo>
                  <a:lnTo>
                    <a:pt x="3752697" y="41859"/>
                  </a:lnTo>
                  <a:lnTo>
                    <a:pt x="3763391" y="71755"/>
                  </a:lnTo>
                  <a:lnTo>
                    <a:pt x="3807587" y="25654"/>
                  </a:lnTo>
                  <a:lnTo>
                    <a:pt x="3822319" y="1028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473959" y="2778759"/>
              <a:ext cx="497840" cy="193040"/>
            </a:xfrm>
            <a:custGeom>
              <a:avLst/>
              <a:gdLst/>
              <a:ahLst/>
              <a:cxnLst/>
              <a:rect l="l" t="t" r="r" b="b"/>
              <a:pathLst>
                <a:path w="497839" h="193039">
                  <a:moveTo>
                    <a:pt x="0" y="193039"/>
                  </a:moveTo>
                  <a:lnTo>
                    <a:pt x="497839" y="193039"/>
                  </a:lnTo>
                  <a:lnTo>
                    <a:pt x="497839" y="0"/>
                  </a:lnTo>
                  <a:lnTo>
                    <a:pt x="0" y="0"/>
                  </a:lnTo>
                  <a:lnTo>
                    <a:pt x="0" y="193039"/>
                  </a:lnTo>
                  <a:close/>
                </a:path>
              </a:pathLst>
            </a:custGeom>
            <a:ln w="2857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723636" y="2089911"/>
              <a:ext cx="1048385" cy="288925"/>
            </a:xfrm>
            <a:custGeom>
              <a:avLst/>
              <a:gdLst/>
              <a:ahLst/>
              <a:cxnLst/>
              <a:rect l="l" t="t" r="r" b="b"/>
              <a:pathLst>
                <a:path w="1048384" h="288925">
                  <a:moveTo>
                    <a:pt x="972595" y="30788"/>
                  </a:moveTo>
                  <a:lnTo>
                    <a:pt x="0" y="276352"/>
                  </a:lnTo>
                  <a:lnTo>
                    <a:pt x="3048" y="288544"/>
                  </a:lnTo>
                  <a:lnTo>
                    <a:pt x="975702" y="43091"/>
                  </a:lnTo>
                  <a:lnTo>
                    <a:pt x="972595" y="30788"/>
                  </a:lnTo>
                  <a:close/>
                </a:path>
                <a:path w="1048384" h="288925">
                  <a:moveTo>
                    <a:pt x="1037104" y="27686"/>
                  </a:moveTo>
                  <a:lnTo>
                    <a:pt x="984885" y="27686"/>
                  </a:lnTo>
                  <a:lnTo>
                    <a:pt x="987933" y="40005"/>
                  </a:lnTo>
                  <a:lnTo>
                    <a:pt x="975702" y="43091"/>
                  </a:lnTo>
                  <a:lnTo>
                    <a:pt x="983488" y="73914"/>
                  </a:lnTo>
                  <a:lnTo>
                    <a:pt x="1037104" y="27686"/>
                  </a:lnTo>
                  <a:close/>
                </a:path>
                <a:path w="1048384" h="288925">
                  <a:moveTo>
                    <a:pt x="984885" y="27686"/>
                  </a:moveTo>
                  <a:lnTo>
                    <a:pt x="972595" y="30788"/>
                  </a:lnTo>
                  <a:lnTo>
                    <a:pt x="975702" y="43091"/>
                  </a:lnTo>
                  <a:lnTo>
                    <a:pt x="987933" y="40005"/>
                  </a:lnTo>
                  <a:lnTo>
                    <a:pt x="984885" y="27686"/>
                  </a:lnTo>
                  <a:close/>
                </a:path>
                <a:path w="1048384" h="288925">
                  <a:moveTo>
                    <a:pt x="964818" y="0"/>
                  </a:moveTo>
                  <a:lnTo>
                    <a:pt x="972595" y="30788"/>
                  </a:lnTo>
                  <a:lnTo>
                    <a:pt x="984885" y="27686"/>
                  </a:lnTo>
                  <a:lnTo>
                    <a:pt x="1037104" y="27686"/>
                  </a:lnTo>
                  <a:lnTo>
                    <a:pt x="1048004" y="18287"/>
                  </a:lnTo>
                  <a:lnTo>
                    <a:pt x="96481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861559" y="2321559"/>
              <a:ext cx="873760" cy="1818639"/>
            </a:xfrm>
            <a:custGeom>
              <a:avLst/>
              <a:gdLst/>
              <a:ahLst/>
              <a:cxnLst/>
              <a:rect l="l" t="t" r="r" b="b"/>
              <a:pathLst>
                <a:path w="873760" h="1818639">
                  <a:moveTo>
                    <a:pt x="0" y="223519"/>
                  </a:moveTo>
                  <a:lnTo>
                    <a:pt x="863600" y="223519"/>
                  </a:lnTo>
                  <a:lnTo>
                    <a:pt x="863600" y="0"/>
                  </a:lnTo>
                  <a:lnTo>
                    <a:pt x="0" y="0"/>
                  </a:lnTo>
                  <a:lnTo>
                    <a:pt x="0" y="223519"/>
                  </a:lnTo>
                  <a:close/>
                </a:path>
                <a:path w="873760" h="1818639">
                  <a:moveTo>
                    <a:pt x="568960" y="1818639"/>
                  </a:moveTo>
                  <a:lnTo>
                    <a:pt x="873760" y="1818639"/>
                  </a:lnTo>
                  <a:lnTo>
                    <a:pt x="873760" y="1676400"/>
                  </a:lnTo>
                  <a:lnTo>
                    <a:pt x="568960" y="1676400"/>
                  </a:lnTo>
                  <a:lnTo>
                    <a:pt x="568960" y="1818639"/>
                  </a:lnTo>
                  <a:close/>
                </a:path>
              </a:pathLst>
            </a:custGeom>
            <a:ln w="2857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6805676" y="996632"/>
            <a:ext cx="2183765" cy="2427605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12700" marR="5080" algn="just">
              <a:lnSpc>
                <a:spcPts val="1760"/>
              </a:lnSpc>
              <a:spcBef>
                <a:spcPts val="295"/>
              </a:spcBef>
            </a:pPr>
            <a:r>
              <a:rPr sz="1600" dirty="0">
                <a:latin typeface="Tahoma"/>
                <a:cs typeface="Tahoma"/>
              </a:rPr>
              <a:t>Click</a:t>
            </a:r>
            <a:r>
              <a:rPr sz="1600" spc="25" dirty="0">
                <a:latin typeface="Tahoma"/>
                <a:cs typeface="Tahoma"/>
              </a:rPr>
              <a:t> </a:t>
            </a:r>
            <a:r>
              <a:rPr sz="1600" dirty="0">
                <a:latin typeface="Tahoma"/>
                <a:cs typeface="Tahoma"/>
              </a:rPr>
              <a:t>the</a:t>
            </a:r>
            <a:r>
              <a:rPr sz="1600" spc="-25" dirty="0">
                <a:latin typeface="Tahoma"/>
                <a:cs typeface="Tahoma"/>
              </a:rPr>
              <a:t> </a:t>
            </a:r>
            <a:r>
              <a:rPr sz="1600" dirty="0">
                <a:latin typeface="Tahoma"/>
                <a:cs typeface="Tahoma"/>
              </a:rPr>
              <a:t>Package</a:t>
            </a:r>
            <a:r>
              <a:rPr sz="1600" spc="-25" dirty="0">
                <a:latin typeface="Tahoma"/>
                <a:cs typeface="Tahoma"/>
              </a:rPr>
              <a:t> </a:t>
            </a:r>
            <a:r>
              <a:rPr sz="1600" dirty="0">
                <a:latin typeface="Tahoma"/>
                <a:cs typeface="Tahoma"/>
              </a:rPr>
              <a:t>tab</a:t>
            </a:r>
            <a:r>
              <a:rPr sz="1600" spc="-70" dirty="0">
                <a:latin typeface="Tahoma"/>
                <a:cs typeface="Tahoma"/>
              </a:rPr>
              <a:t> </a:t>
            </a:r>
            <a:r>
              <a:rPr sz="1600" spc="-25" dirty="0">
                <a:latin typeface="Tahoma"/>
                <a:cs typeface="Tahoma"/>
              </a:rPr>
              <a:t>to </a:t>
            </a:r>
            <a:r>
              <a:rPr sz="1600" dirty="0">
                <a:latin typeface="Tahoma"/>
                <a:cs typeface="Tahoma"/>
              </a:rPr>
              <a:t>preview</a:t>
            </a:r>
            <a:r>
              <a:rPr sz="1600" spc="-50" dirty="0">
                <a:latin typeface="Tahoma"/>
                <a:cs typeface="Tahoma"/>
              </a:rPr>
              <a:t> </a:t>
            </a:r>
            <a:r>
              <a:rPr sz="1600" dirty="0">
                <a:latin typeface="Tahoma"/>
                <a:cs typeface="Tahoma"/>
              </a:rPr>
              <a:t>the</a:t>
            </a:r>
            <a:r>
              <a:rPr sz="1600" spc="-15" dirty="0">
                <a:latin typeface="Tahoma"/>
                <a:cs typeface="Tahoma"/>
              </a:rPr>
              <a:t> </a:t>
            </a:r>
            <a:r>
              <a:rPr sz="1600" spc="-10" dirty="0">
                <a:latin typeface="Tahoma"/>
                <a:cs typeface="Tahoma"/>
              </a:rPr>
              <a:t>application </a:t>
            </a:r>
            <a:r>
              <a:rPr sz="1600" dirty="0">
                <a:latin typeface="Tahoma"/>
                <a:cs typeface="Tahoma"/>
              </a:rPr>
              <a:t>package</a:t>
            </a:r>
            <a:r>
              <a:rPr sz="1600" spc="-35" dirty="0">
                <a:latin typeface="Tahoma"/>
                <a:cs typeface="Tahoma"/>
              </a:rPr>
              <a:t> </a:t>
            </a:r>
            <a:r>
              <a:rPr sz="1600" spc="-20" dirty="0">
                <a:latin typeface="Tahoma"/>
                <a:cs typeface="Tahoma"/>
              </a:rPr>
              <a:t>forms</a:t>
            </a:r>
            <a:endParaRPr sz="16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900">
              <a:latin typeface="Tahoma"/>
              <a:cs typeface="Tahoma"/>
            </a:endParaRPr>
          </a:p>
          <a:p>
            <a:pPr marL="12700" marR="421640">
              <a:lnSpc>
                <a:spcPts val="1760"/>
              </a:lnSpc>
            </a:pPr>
            <a:r>
              <a:rPr sz="1600" dirty="0">
                <a:latin typeface="Tahoma"/>
                <a:cs typeface="Tahoma"/>
              </a:rPr>
              <a:t>Log</a:t>
            </a:r>
            <a:r>
              <a:rPr sz="1600" spc="10" dirty="0">
                <a:latin typeface="Tahoma"/>
                <a:cs typeface="Tahoma"/>
              </a:rPr>
              <a:t> </a:t>
            </a:r>
            <a:r>
              <a:rPr sz="1600" dirty="0">
                <a:latin typeface="Tahoma"/>
                <a:cs typeface="Tahoma"/>
              </a:rPr>
              <a:t>in to</a:t>
            </a:r>
            <a:r>
              <a:rPr sz="1600" spc="25" dirty="0">
                <a:latin typeface="Tahoma"/>
                <a:cs typeface="Tahoma"/>
              </a:rPr>
              <a:t> </a:t>
            </a:r>
            <a:r>
              <a:rPr sz="1600" dirty="0">
                <a:latin typeface="Tahoma"/>
                <a:cs typeface="Tahoma"/>
              </a:rPr>
              <a:t>create</a:t>
            </a:r>
            <a:r>
              <a:rPr sz="1600" spc="-30" dirty="0">
                <a:latin typeface="Tahoma"/>
                <a:cs typeface="Tahoma"/>
              </a:rPr>
              <a:t> </a:t>
            </a:r>
            <a:r>
              <a:rPr sz="1600" spc="-50" dirty="0">
                <a:latin typeface="Tahoma"/>
                <a:cs typeface="Tahoma"/>
              </a:rPr>
              <a:t>a </a:t>
            </a:r>
            <a:r>
              <a:rPr sz="1600" dirty="0">
                <a:latin typeface="Tahoma"/>
                <a:cs typeface="Tahoma"/>
              </a:rPr>
              <a:t>workspace</a:t>
            </a:r>
            <a:r>
              <a:rPr sz="1600" spc="-40" dirty="0">
                <a:latin typeface="Tahoma"/>
                <a:cs typeface="Tahoma"/>
              </a:rPr>
              <a:t> </a:t>
            </a:r>
            <a:r>
              <a:rPr sz="1600" dirty="0">
                <a:latin typeface="Tahoma"/>
                <a:cs typeface="Tahoma"/>
              </a:rPr>
              <a:t>to</a:t>
            </a:r>
            <a:r>
              <a:rPr sz="1600" spc="15" dirty="0">
                <a:latin typeface="Tahoma"/>
                <a:cs typeface="Tahoma"/>
              </a:rPr>
              <a:t> </a:t>
            </a:r>
            <a:r>
              <a:rPr sz="1600" spc="-20" dirty="0">
                <a:latin typeface="Tahoma"/>
                <a:cs typeface="Tahoma"/>
              </a:rPr>
              <a:t>apply</a:t>
            </a:r>
            <a:endParaRPr sz="1600">
              <a:latin typeface="Tahoma"/>
              <a:cs typeface="Tahoma"/>
            </a:endParaRPr>
          </a:p>
          <a:p>
            <a:pPr>
              <a:lnSpc>
                <a:spcPct val="100000"/>
              </a:lnSpc>
            </a:pPr>
            <a:endParaRPr sz="1900">
              <a:latin typeface="Tahoma"/>
              <a:cs typeface="Tahoma"/>
            </a:endParaRPr>
          </a:p>
          <a:p>
            <a:pPr marL="12700" marR="228600">
              <a:lnSpc>
                <a:spcPct val="91800"/>
              </a:lnSpc>
            </a:pPr>
            <a:r>
              <a:rPr sz="1600" dirty="0">
                <a:latin typeface="Tahoma"/>
                <a:cs typeface="Tahoma"/>
              </a:rPr>
              <a:t>Sign</a:t>
            </a:r>
            <a:r>
              <a:rPr sz="1600" spc="-5" dirty="0">
                <a:latin typeface="Tahoma"/>
                <a:cs typeface="Tahoma"/>
              </a:rPr>
              <a:t> </a:t>
            </a:r>
            <a:r>
              <a:rPr sz="1600" dirty="0">
                <a:latin typeface="Tahoma"/>
                <a:cs typeface="Tahoma"/>
              </a:rPr>
              <a:t>up</a:t>
            </a:r>
            <a:r>
              <a:rPr sz="1600" spc="15" dirty="0">
                <a:latin typeface="Tahoma"/>
                <a:cs typeface="Tahoma"/>
              </a:rPr>
              <a:t> </a:t>
            </a:r>
            <a:r>
              <a:rPr sz="1600" dirty="0">
                <a:latin typeface="Tahoma"/>
                <a:cs typeface="Tahoma"/>
              </a:rPr>
              <a:t>for</a:t>
            </a:r>
            <a:r>
              <a:rPr sz="1600" spc="85" dirty="0">
                <a:latin typeface="Tahoma"/>
                <a:cs typeface="Tahoma"/>
              </a:rPr>
              <a:t> </a:t>
            </a:r>
            <a:r>
              <a:rPr sz="1600" dirty="0">
                <a:latin typeface="Tahoma"/>
                <a:cs typeface="Tahoma"/>
              </a:rPr>
              <a:t>emails</a:t>
            </a:r>
            <a:r>
              <a:rPr sz="1600" spc="-150" dirty="0">
                <a:latin typeface="Tahoma"/>
                <a:cs typeface="Tahoma"/>
              </a:rPr>
              <a:t> </a:t>
            </a:r>
            <a:r>
              <a:rPr sz="1600" spc="-25" dirty="0">
                <a:latin typeface="Tahoma"/>
                <a:cs typeface="Tahoma"/>
              </a:rPr>
              <a:t>of </a:t>
            </a:r>
            <a:r>
              <a:rPr sz="1600" dirty="0">
                <a:latin typeface="Tahoma"/>
                <a:cs typeface="Tahoma"/>
              </a:rPr>
              <a:t>changes</a:t>
            </a:r>
            <a:r>
              <a:rPr sz="1600" spc="15" dirty="0">
                <a:latin typeface="Tahoma"/>
                <a:cs typeface="Tahoma"/>
              </a:rPr>
              <a:t> </a:t>
            </a:r>
            <a:r>
              <a:rPr sz="1600" dirty="0">
                <a:latin typeface="Tahoma"/>
                <a:cs typeface="Tahoma"/>
              </a:rPr>
              <a:t>made</a:t>
            </a:r>
            <a:r>
              <a:rPr sz="1600" spc="-40" dirty="0">
                <a:latin typeface="Tahoma"/>
                <a:cs typeface="Tahoma"/>
              </a:rPr>
              <a:t> </a:t>
            </a:r>
            <a:r>
              <a:rPr sz="1600" dirty="0">
                <a:latin typeface="Tahoma"/>
                <a:cs typeface="Tahoma"/>
              </a:rPr>
              <a:t>to</a:t>
            </a:r>
            <a:r>
              <a:rPr sz="1600" spc="25" dirty="0">
                <a:latin typeface="Tahoma"/>
                <a:cs typeface="Tahoma"/>
              </a:rPr>
              <a:t> </a:t>
            </a:r>
            <a:r>
              <a:rPr sz="1600" spc="-20" dirty="0">
                <a:latin typeface="Tahoma"/>
                <a:cs typeface="Tahoma"/>
              </a:rPr>
              <a:t>this </a:t>
            </a:r>
            <a:r>
              <a:rPr sz="1600" dirty="0">
                <a:latin typeface="Tahoma"/>
                <a:cs typeface="Tahoma"/>
              </a:rPr>
              <a:t>funding</a:t>
            </a:r>
            <a:r>
              <a:rPr sz="1600" spc="-65" dirty="0">
                <a:latin typeface="Tahoma"/>
                <a:cs typeface="Tahoma"/>
              </a:rPr>
              <a:t> </a:t>
            </a:r>
            <a:r>
              <a:rPr sz="1600" spc="-10" dirty="0">
                <a:latin typeface="Tahoma"/>
                <a:cs typeface="Tahoma"/>
              </a:rPr>
              <a:t>opportunity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70"/>
              </a:lnSpc>
            </a:pPr>
            <a:fld id="{81D60167-4931-47E6-BA6A-407CBD079E47}" type="slidenum">
              <a:rPr spc="-25" dirty="0"/>
              <a:t>23</a:t>
            </a:fld>
            <a:endParaRPr spc="-25" dirty="0"/>
          </a:p>
        </p:txBody>
      </p:sp>
      <p:sp>
        <p:nvSpPr>
          <p:cNvPr id="10" name="object 10"/>
          <p:cNvSpPr txBox="1"/>
          <p:nvPr/>
        </p:nvSpPr>
        <p:spPr>
          <a:xfrm>
            <a:off x="6805676" y="3673792"/>
            <a:ext cx="2089785" cy="931544"/>
          </a:xfrm>
          <a:prstGeom prst="rect">
            <a:avLst/>
          </a:prstGeom>
        </p:spPr>
        <p:txBody>
          <a:bodyPr vert="horz" wrap="square" lIns="0" tIns="36194" rIns="0" bIns="0" rtlCol="0">
            <a:spAutoFit/>
          </a:bodyPr>
          <a:lstStyle/>
          <a:p>
            <a:pPr marL="12700" marR="5080">
              <a:lnSpc>
                <a:spcPct val="90500"/>
              </a:lnSpc>
              <a:spcBef>
                <a:spcPts val="284"/>
              </a:spcBef>
            </a:pPr>
            <a:r>
              <a:rPr sz="1600" dirty="0">
                <a:latin typeface="Tahoma"/>
                <a:cs typeface="Tahoma"/>
              </a:rPr>
              <a:t>Click</a:t>
            </a:r>
            <a:r>
              <a:rPr sz="1600" spc="35" dirty="0">
                <a:latin typeface="Tahoma"/>
                <a:cs typeface="Tahoma"/>
              </a:rPr>
              <a:t> </a:t>
            </a:r>
            <a:r>
              <a:rPr sz="1600" dirty="0">
                <a:latin typeface="Tahoma"/>
                <a:cs typeface="Tahoma"/>
              </a:rPr>
              <a:t>Preview</a:t>
            </a:r>
            <a:r>
              <a:rPr sz="1600" spc="-130" dirty="0">
                <a:latin typeface="Tahoma"/>
                <a:cs typeface="Tahoma"/>
              </a:rPr>
              <a:t> </a:t>
            </a:r>
            <a:r>
              <a:rPr sz="1600" dirty="0">
                <a:latin typeface="Tahoma"/>
                <a:cs typeface="Tahoma"/>
              </a:rPr>
              <a:t>link</a:t>
            </a:r>
            <a:r>
              <a:rPr sz="1600" spc="50" dirty="0">
                <a:latin typeface="Tahoma"/>
                <a:cs typeface="Tahoma"/>
              </a:rPr>
              <a:t> </a:t>
            </a:r>
            <a:r>
              <a:rPr sz="1600" spc="-35" dirty="0">
                <a:latin typeface="Tahoma"/>
                <a:cs typeface="Tahoma"/>
              </a:rPr>
              <a:t>to </a:t>
            </a:r>
            <a:r>
              <a:rPr sz="1600" dirty="0">
                <a:latin typeface="Tahoma"/>
                <a:cs typeface="Tahoma"/>
              </a:rPr>
              <a:t>access</a:t>
            </a:r>
            <a:r>
              <a:rPr sz="1600" spc="-60" dirty="0">
                <a:latin typeface="Tahoma"/>
                <a:cs typeface="Tahoma"/>
              </a:rPr>
              <a:t> </a:t>
            </a:r>
            <a:r>
              <a:rPr sz="1600" dirty="0">
                <a:latin typeface="Tahoma"/>
                <a:cs typeface="Tahoma"/>
              </a:rPr>
              <a:t>read-only</a:t>
            </a:r>
            <a:r>
              <a:rPr sz="1600" spc="30" dirty="0">
                <a:latin typeface="Tahoma"/>
                <a:cs typeface="Tahoma"/>
              </a:rPr>
              <a:t> </a:t>
            </a:r>
            <a:r>
              <a:rPr sz="1600" spc="-10" dirty="0">
                <a:latin typeface="Tahoma"/>
                <a:cs typeface="Tahoma"/>
              </a:rPr>
              <a:t>forms </a:t>
            </a:r>
            <a:r>
              <a:rPr sz="1600" dirty="0">
                <a:latin typeface="Tahoma"/>
                <a:cs typeface="Tahoma"/>
              </a:rPr>
              <a:t>and</a:t>
            </a:r>
            <a:r>
              <a:rPr sz="1600" spc="5" dirty="0">
                <a:latin typeface="Tahoma"/>
                <a:cs typeface="Tahoma"/>
              </a:rPr>
              <a:t> </a:t>
            </a:r>
            <a:r>
              <a:rPr sz="1600" spc="-10" dirty="0">
                <a:latin typeface="Tahoma"/>
                <a:cs typeface="Tahoma"/>
              </a:rPr>
              <a:t>application instructions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21932" y="662622"/>
            <a:ext cx="4017010" cy="30670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850" spc="-30" dirty="0">
                <a:solidFill>
                  <a:srgbClr val="006FC0"/>
                </a:solidFill>
                <a:latin typeface="Tahoma"/>
                <a:cs typeface="Tahoma"/>
              </a:rPr>
              <a:t>Workspace</a:t>
            </a:r>
            <a:r>
              <a:rPr sz="1850" spc="-90" dirty="0">
                <a:solidFill>
                  <a:srgbClr val="006FC0"/>
                </a:solidFill>
                <a:latin typeface="Tahoma"/>
                <a:cs typeface="Tahoma"/>
              </a:rPr>
              <a:t> </a:t>
            </a:r>
            <a:r>
              <a:rPr sz="1850" spc="-20" dirty="0">
                <a:solidFill>
                  <a:srgbClr val="006FC0"/>
                </a:solidFill>
                <a:latin typeface="Tahoma"/>
                <a:cs typeface="Tahoma"/>
              </a:rPr>
              <a:t>Application</a:t>
            </a:r>
            <a:r>
              <a:rPr sz="1850" spc="-229" dirty="0">
                <a:solidFill>
                  <a:srgbClr val="006FC0"/>
                </a:solidFill>
                <a:latin typeface="Tahoma"/>
                <a:cs typeface="Tahoma"/>
              </a:rPr>
              <a:t> </a:t>
            </a:r>
            <a:r>
              <a:rPr sz="1850" dirty="0">
                <a:solidFill>
                  <a:srgbClr val="006FC0"/>
                </a:solidFill>
                <a:latin typeface="Tahoma"/>
                <a:cs typeface="Tahoma"/>
              </a:rPr>
              <a:t>and</a:t>
            </a:r>
            <a:r>
              <a:rPr sz="1850" spc="-55" dirty="0">
                <a:solidFill>
                  <a:srgbClr val="006FC0"/>
                </a:solidFill>
                <a:latin typeface="Tahoma"/>
                <a:cs typeface="Tahoma"/>
              </a:rPr>
              <a:t> </a:t>
            </a:r>
            <a:r>
              <a:rPr sz="1850" spc="-10" dirty="0">
                <a:solidFill>
                  <a:srgbClr val="006FC0"/>
                </a:solidFill>
                <a:latin typeface="Tahoma"/>
                <a:cs typeface="Tahoma"/>
              </a:rPr>
              <a:t>Instructions</a:t>
            </a:r>
            <a:endParaRPr sz="1850">
              <a:latin typeface="Tahoma"/>
              <a:cs typeface="Tahoma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What’s</a:t>
            </a:r>
            <a:r>
              <a:rPr spc="-135" dirty="0"/>
              <a:t> </a:t>
            </a:r>
            <a:r>
              <a:rPr dirty="0"/>
              <a:t>in</a:t>
            </a:r>
            <a:r>
              <a:rPr spc="25" dirty="0"/>
              <a:t> </a:t>
            </a:r>
            <a:r>
              <a:rPr dirty="0"/>
              <a:t>a</a:t>
            </a:r>
            <a:r>
              <a:rPr spc="-95" dirty="0"/>
              <a:t> </a:t>
            </a:r>
            <a:r>
              <a:rPr dirty="0"/>
              <a:t>Funding</a:t>
            </a:r>
            <a:r>
              <a:rPr spc="40" dirty="0"/>
              <a:t> </a:t>
            </a:r>
            <a:r>
              <a:rPr spc="-10" dirty="0"/>
              <a:t>Opportunity?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342900" y="4313554"/>
            <a:ext cx="5782310" cy="4597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1714"/>
              </a:lnSpc>
              <a:spcBef>
                <a:spcPts val="95"/>
              </a:spcBef>
            </a:pPr>
            <a:r>
              <a:rPr sz="1450" spc="-20" dirty="0">
                <a:latin typeface="Calibri"/>
                <a:cs typeface="Calibri"/>
              </a:rPr>
              <a:t>*Any</a:t>
            </a:r>
            <a:r>
              <a:rPr sz="1450" spc="-10" dirty="0">
                <a:latin typeface="Calibri"/>
                <a:cs typeface="Calibri"/>
              </a:rPr>
              <a:t> </a:t>
            </a:r>
            <a:r>
              <a:rPr sz="1450" dirty="0">
                <a:latin typeface="Calibri"/>
                <a:cs typeface="Calibri"/>
              </a:rPr>
              <a:t>Closed</a:t>
            </a:r>
            <a:r>
              <a:rPr sz="1450" spc="-120" dirty="0">
                <a:latin typeface="Calibri"/>
                <a:cs typeface="Calibri"/>
              </a:rPr>
              <a:t> </a:t>
            </a:r>
            <a:r>
              <a:rPr sz="1450" spc="-10" dirty="0">
                <a:latin typeface="Calibri"/>
                <a:cs typeface="Calibri"/>
              </a:rPr>
              <a:t>packages</a:t>
            </a:r>
            <a:r>
              <a:rPr sz="1450" spc="-80" dirty="0">
                <a:latin typeface="Calibri"/>
                <a:cs typeface="Calibri"/>
              </a:rPr>
              <a:t> </a:t>
            </a:r>
            <a:r>
              <a:rPr sz="1450" spc="-30" dirty="0">
                <a:latin typeface="Calibri"/>
                <a:cs typeface="Calibri"/>
              </a:rPr>
              <a:t>associated</a:t>
            </a:r>
            <a:r>
              <a:rPr sz="1450" spc="-120" dirty="0">
                <a:latin typeface="Calibri"/>
                <a:cs typeface="Calibri"/>
              </a:rPr>
              <a:t> </a:t>
            </a:r>
            <a:r>
              <a:rPr sz="1450" spc="-10" dirty="0">
                <a:latin typeface="Calibri"/>
                <a:cs typeface="Calibri"/>
              </a:rPr>
              <a:t>with</a:t>
            </a:r>
            <a:r>
              <a:rPr sz="1450" spc="-125" dirty="0">
                <a:latin typeface="Calibri"/>
                <a:cs typeface="Calibri"/>
              </a:rPr>
              <a:t> </a:t>
            </a:r>
            <a:r>
              <a:rPr sz="1450" spc="-30" dirty="0">
                <a:latin typeface="Calibri"/>
                <a:cs typeface="Calibri"/>
              </a:rPr>
              <a:t>the</a:t>
            </a:r>
            <a:r>
              <a:rPr sz="1450" spc="-75" dirty="0">
                <a:latin typeface="Calibri"/>
                <a:cs typeface="Calibri"/>
              </a:rPr>
              <a:t> </a:t>
            </a:r>
            <a:r>
              <a:rPr sz="1450" spc="-25" dirty="0">
                <a:latin typeface="Calibri"/>
                <a:cs typeface="Calibri"/>
              </a:rPr>
              <a:t>FOA</a:t>
            </a:r>
            <a:r>
              <a:rPr sz="1450" spc="-120" dirty="0">
                <a:latin typeface="Calibri"/>
                <a:cs typeface="Calibri"/>
              </a:rPr>
              <a:t> </a:t>
            </a:r>
            <a:r>
              <a:rPr sz="1450" dirty="0">
                <a:latin typeface="Calibri"/>
                <a:cs typeface="Calibri"/>
              </a:rPr>
              <a:t>will</a:t>
            </a:r>
            <a:r>
              <a:rPr sz="1450" spc="-15" dirty="0">
                <a:latin typeface="Calibri"/>
                <a:cs typeface="Calibri"/>
              </a:rPr>
              <a:t> </a:t>
            </a:r>
            <a:r>
              <a:rPr sz="1450" dirty="0">
                <a:latin typeface="Calibri"/>
                <a:cs typeface="Calibri"/>
              </a:rPr>
              <a:t>be</a:t>
            </a:r>
            <a:r>
              <a:rPr sz="1450" spc="10" dirty="0">
                <a:latin typeface="Calibri"/>
                <a:cs typeface="Calibri"/>
              </a:rPr>
              <a:t> </a:t>
            </a:r>
            <a:r>
              <a:rPr sz="1450" spc="-20" dirty="0">
                <a:latin typeface="Calibri"/>
                <a:cs typeface="Calibri"/>
              </a:rPr>
              <a:t>listed</a:t>
            </a:r>
            <a:r>
              <a:rPr sz="1450" spc="-120" dirty="0">
                <a:latin typeface="Calibri"/>
                <a:cs typeface="Calibri"/>
              </a:rPr>
              <a:t> </a:t>
            </a:r>
            <a:r>
              <a:rPr sz="1450" dirty="0">
                <a:latin typeface="Calibri"/>
                <a:cs typeface="Calibri"/>
              </a:rPr>
              <a:t>near</a:t>
            </a:r>
            <a:r>
              <a:rPr sz="1450" spc="-25" dirty="0">
                <a:latin typeface="Calibri"/>
                <a:cs typeface="Calibri"/>
              </a:rPr>
              <a:t> </a:t>
            </a:r>
            <a:r>
              <a:rPr sz="1450" spc="-30" dirty="0">
                <a:latin typeface="Calibri"/>
                <a:cs typeface="Calibri"/>
              </a:rPr>
              <a:t>the</a:t>
            </a:r>
            <a:r>
              <a:rPr sz="1450" spc="-80" dirty="0">
                <a:latin typeface="Calibri"/>
                <a:cs typeface="Calibri"/>
              </a:rPr>
              <a:t> </a:t>
            </a:r>
            <a:r>
              <a:rPr sz="1450" spc="-10" dirty="0">
                <a:latin typeface="Calibri"/>
                <a:cs typeface="Calibri"/>
              </a:rPr>
              <a:t>bottom</a:t>
            </a:r>
            <a:r>
              <a:rPr sz="1450" spc="-110" dirty="0">
                <a:latin typeface="Calibri"/>
                <a:cs typeface="Calibri"/>
              </a:rPr>
              <a:t> </a:t>
            </a:r>
            <a:r>
              <a:rPr sz="1450" spc="-25" dirty="0">
                <a:latin typeface="Calibri"/>
                <a:cs typeface="Calibri"/>
              </a:rPr>
              <a:t>of</a:t>
            </a:r>
            <a:endParaRPr sz="1450">
              <a:latin typeface="Calibri"/>
              <a:cs typeface="Calibri"/>
            </a:endParaRPr>
          </a:p>
          <a:p>
            <a:pPr marL="12700">
              <a:lnSpc>
                <a:spcPts val="1714"/>
              </a:lnSpc>
            </a:pPr>
            <a:r>
              <a:rPr sz="1450" dirty="0">
                <a:latin typeface="Calibri"/>
                <a:cs typeface="Calibri"/>
              </a:rPr>
              <a:t>the</a:t>
            </a:r>
            <a:r>
              <a:rPr sz="1450" spc="10" dirty="0">
                <a:latin typeface="Calibri"/>
                <a:cs typeface="Calibri"/>
              </a:rPr>
              <a:t> </a:t>
            </a:r>
            <a:r>
              <a:rPr sz="1450" spc="-10" dirty="0">
                <a:latin typeface="Calibri"/>
                <a:cs typeface="Calibri"/>
              </a:rPr>
              <a:t>Package</a:t>
            </a:r>
            <a:r>
              <a:rPr sz="1450" spc="-75" dirty="0">
                <a:latin typeface="Calibri"/>
                <a:cs typeface="Calibri"/>
              </a:rPr>
              <a:t> </a:t>
            </a:r>
            <a:r>
              <a:rPr sz="1450" spc="-10" dirty="0">
                <a:latin typeface="Calibri"/>
                <a:cs typeface="Calibri"/>
              </a:rPr>
              <a:t>tab,</a:t>
            </a:r>
            <a:r>
              <a:rPr sz="1450" spc="-120" dirty="0">
                <a:latin typeface="Calibri"/>
                <a:cs typeface="Calibri"/>
              </a:rPr>
              <a:t> </a:t>
            </a:r>
            <a:r>
              <a:rPr sz="1450" spc="-25" dirty="0">
                <a:latin typeface="Calibri"/>
                <a:cs typeface="Calibri"/>
              </a:rPr>
              <a:t>within</a:t>
            </a:r>
            <a:r>
              <a:rPr sz="1450" spc="-114" dirty="0">
                <a:latin typeface="Calibri"/>
                <a:cs typeface="Calibri"/>
              </a:rPr>
              <a:t> </a:t>
            </a:r>
            <a:r>
              <a:rPr sz="1450" dirty="0">
                <a:latin typeface="Calibri"/>
                <a:cs typeface="Calibri"/>
              </a:rPr>
              <a:t>a</a:t>
            </a:r>
            <a:r>
              <a:rPr sz="1450" spc="-45" dirty="0">
                <a:latin typeface="Calibri"/>
                <a:cs typeface="Calibri"/>
              </a:rPr>
              <a:t> </a:t>
            </a:r>
            <a:r>
              <a:rPr sz="1450" spc="-10" dirty="0">
                <a:latin typeface="Calibri"/>
                <a:cs typeface="Calibri"/>
              </a:rPr>
              <a:t>separate</a:t>
            </a:r>
            <a:r>
              <a:rPr sz="1450" spc="-75" dirty="0">
                <a:latin typeface="Calibri"/>
                <a:cs typeface="Calibri"/>
              </a:rPr>
              <a:t> </a:t>
            </a:r>
            <a:r>
              <a:rPr sz="1450" spc="-30" dirty="0">
                <a:latin typeface="Calibri"/>
                <a:cs typeface="Calibri"/>
              </a:rPr>
              <a:t>grid.</a:t>
            </a:r>
            <a:r>
              <a:rPr sz="1450" spc="-45" dirty="0">
                <a:latin typeface="Calibri"/>
                <a:cs typeface="Calibri"/>
              </a:rPr>
              <a:t> </a:t>
            </a:r>
            <a:r>
              <a:rPr sz="1450" dirty="0">
                <a:latin typeface="Calibri"/>
                <a:cs typeface="Calibri"/>
              </a:rPr>
              <a:t>No</a:t>
            </a:r>
            <a:r>
              <a:rPr sz="1450" spc="-35" dirty="0">
                <a:latin typeface="Calibri"/>
                <a:cs typeface="Calibri"/>
              </a:rPr>
              <a:t> </a:t>
            </a:r>
            <a:r>
              <a:rPr sz="1450" spc="-25" dirty="0">
                <a:latin typeface="Calibri"/>
                <a:cs typeface="Calibri"/>
              </a:rPr>
              <a:t>“Apply”</a:t>
            </a:r>
            <a:r>
              <a:rPr sz="1450" spc="-40" dirty="0">
                <a:latin typeface="Calibri"/>
                <a:cs typeface="Calibri"/>
              </a:rPr>
              <a:t> </a:t>
            </a:r>
            <a:r>
              <a:rPr sz="1450" spc="-10" dirty="0">
                <a:latin typeface="Calibri"/>
                <a:cs typeface="Calibri"/>
              </a:rPr>
              <a:t>action</a:t>
            </a:r>
            <a:r>
              <a:rPr sz="1450" spc="-114" dirty="0">
                <a:latin typeface="Calibri"/>
                <a:cs typeface="Calibri"/>
              </a:rPr>
              <a:t> </a:t>
            </a:r>
            <a:r>
              <a:rPr sz="1450" spc="-20" dirty="0">
                <a:latin typeface="Calibri"/>
                <a:cs typeface="Calibri"/>
              </a:rPr>
              <a:t>will</a:t>
            </a:r>
            <a:r>
              <a:rPr sz="1450" spc="-85" dirty="0">
                <a:latin typeface="Calibri"/>
                <a:cs typeface="Calibri"/>
              </a:rPr>
              <a:t> </a:t>
            </a:r>
            <a:r>
              <a:rPr sz="1450" spc="-35" dirty="0">
                <a:latin typeface="Calibri"/>
                <a:cs typeface="Calibri"/>
              </a:rPr>
              <a:t>be</a:t>
            </a:r>
            <a:r>
              <a:rPr sz="1450" spc="-75" dirty="0">
                <a:latin typeface="Calibri"/>
                <a:cs typeface="Calibri"/>
              </a:rPr>
              <a:t> </a:t>
            </a:r>
            <a:r>
              <a:rPr sz="1450" spc="-10" dirty="0">
                <a:latin typeface="Calibri"/>
                <a:cs typeface="Calibri"/>
              </a:rPr>
              <a:t>available.</a:t>
            </a:r>
            <a:endParaRPr sz="14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38858" y="1915858"/>
            <a:ext cx="6071235" cy="6851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4300" dirty="0"/>
              <a:t>Applying</a:t>
            </a:r>
            <a:r>
              <a:rPr sz="4300" spc="-65" dirty="0"/>
              <a:t> </a:t>
            </a:r>
            <a:r>
              <a:rPr sz="4300" dirty="0"/>
              <a:t>with</a:t>
            </a:r>
            <a:r>
              <a:rPr sz="4300" spc="-65" dirty="0"/>
              <a:t> </a:t>
            </a:r>
            <a:r>
              <a:rPr sz="4300" spc="-10" dirty="0"/>
              <a:t>Workspace</a:t>
            </a:r>
            <a:endParaRPr sz="4300"/>
          </a:p>
        </p:txBody>
      </p:sp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70"/>
              </a:lnSpc>
            </a:pPr>
            <a:fld id="{81D60167-4931-47E6-BA6A-407CBD079E47}" type="slidenum">
              <a:rPr spc="-25" dirty="0"/>
              <a:t>24</a:t>
            </a:fld>
            <a:endParaRPr spc="-25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13995" y="1656714"/>
            <a:ext cx="5525770" cy="2508250"/>
            <a:chOff x="213995" y="1656714"/>
            <a:chExt cx="5525770" cy="250825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23520" y="1666239"/>
              <a:ext cx="5506720" cy="248920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218757" y="1661477"/>
              <a:ext cx="5516245" cy="2498725"/>
            </a:xfrm>
            <a:custGeom>
              <a:avLst/>
              <a:gdLst/>
              <a:ahLst/>
              <a:cxnLst/>
              <a:rect l="l" t="t" r="r" b="b"/>
              <a:pathLst>
                <a:path w="5516245" h="2498725">
                  <a:moveTo>
                    <a:pt x="0" y="2498725"/>
                  </a:moveTo>
                  <a:lnTo>
                    <a:pt x="5516245" y="2498725"/>
                  </a:lnTo>
                  <a:lnTo>
                    <a:pt x="5516245" y="0"/>
                  </a:lnTo>
                  <a:lnTo>
                    <a:pt x="0" y="0"/>
                  </a:lnTo>
                  <a:lnTo>
                    <a:pt x="0" y="2498725"/>
                  </a:lnTo>
                  <a:close/>
                </a:path>
              </a:pathLst>
            </a:custGeom>
            <a:ln w="9524">
              <a:solidFill>
                <a:srgbClr val="0C39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631440" y="2570479"/>
              <a:ext cx="375919" cy="71119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21932" y="141922"/>
            <a:ext cx="6463665" cy="8274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4200"/>
              </a:lnSpc>
              <a:spcBef>
                <a:spcPts val="105"/>
              </a:spcBef>
            </a:pPr>
            <a:r>
              <a:rPr dirty="0">
                <a:solidFill>
                  <a:srgbClr val="17375E"/>
                </a:solidFill>
              </a:rPr>
              <a:t>What</a:t>
            </a:r>
            <a:r>
              <a:rPr spc="-130" dirty="0">
                <a:solidFill>
                  <a:srgbClr val="17375E"/>
                </a:solidFill>
              </a:rPr>
              <a:t> </a:t>
            </a:r>
            <a:r>
              <a:rPr dirty="0">
                <a:solidFill>
                  <a:srgbClr val="17375E"/>
                </a:solidFill>
              </a:rPr>
              <a:t>Is</a:t>
            </a:r>
            <a:r>
              <a:rPr spc="-40" dirty="0">
                <a:solidFill>
                  <a:srgbClr val="17375E"/>
                </a:solidFill>
              </a:rPr>
              <a:t> </a:t>
            </a:r>
            <a:r>
              <a:rPr dirty="0">
                <a:solidFill>
                  <a:srgbClr val="17375E"/>
                </a:solidFill>
              </a:rPr>
              <a:t>Grants.gov</a:t>
            </a:r>
            <a:r>
              <a:rPr spc="-50" dirty="0">
                <a:solidFill>
                  <a:srgbClr val="17375E"/>
                </a:solidFill>
              </a:rPr>
              <a:t> </a:t>
            </a:r>
            <a:r>
              <a:rPr spc="-10" dirty="0">
                <a:solidFill>
                  <a:srgbClr val="17375E"/>
                </a:solidFill>
              </a:rPr>
              <a:t>Workspace?</a:t>
            </a:r>
          </a:p>
          <a:p>
            <a:pPr marL="12700">
              <a:lnSpc>
                <a:spcPts val="2100"/>
              </a:lnSpc>
            </a:pPr>
            <a:r>
              <a:rPr sz="1850" dirty="0">
                <a:solidFill>
                  <a:srgbClr val="006FC0"/>
                </a:solidFill>
              </a:rPr>
              <a:t>The</a:t>
            </a:r>
            <a:r>
              <a:rPr sz="1850" spc="-130" dirty="0">
                <a:solidFill>
                  <a:srgbClr val="006FC0"/>
                </a:solidFill>
              </a:rPr>
              <a:t> </a:t>
            </a:r>
            <a:r>
              <a:rPr sz="1850" spc="-25" dirty="0">
                <a:solidFill>
                  <a:srgbClr val="006FC0"/>
                </a:solidFill>
              </a:rPr>
              <a:t>online</a:t>
            </a:r>
            <a:r>
              <a:rPr sz="1850" spc="-120" dirty="0">
                <a:solidFill>
                  <a:srgbClr val="006FC0"/>
                </a:solidFill>
              </a:rPr>
              <a:t> </a:t>
            </a:r>
            <a:r>
              <a:rPr sz="1850" spc="-10" dirty="0">
                <a:solidFill>
                  <a:srgbClr val="006FC0"/>
                </a:solidFill>
              </a:rPr>
              <a:t>space</a:t>
            </a:r>
            <a:r>
              <a:rPr sz="1850" spc="-135" dirty="0">
                <a:solidFill>
                  <a:srgbClr val="006FC0"/>
                </a:solidFill>
              </a:rPr>
              <a:t> </a:t>
            </a:r>
            <a:r>
              <a:rPr sz="1850" spc="-20" dirty="0">
                <a:solidFill>
                  <a:srgbClr val="006FC0"/>
                </a:solidFill>
              </a:rPr>
              <a:t>on</a:t>
            </a:r>
            <a:r>
              <a:rPr sz="1850" spc="-120" dirty="0">
                <a:solidFill>
                  <a:srgbClr val="006FC0"/>
                </a:solidFill>
              </a:rPr>
              <a:t> </a:t>
            </a:r>
            <a:r>
              <a:rPr sz="1850" spc="-20" dirty="0">
                <a:solidFill>
                  <a:srgbClr val="006FC0"/>
                </a:solidFill>
              </a:rPr>
              <a:t>where</a:t>
            </a:r>
            <a:r>
              <a:rPr sz="1850" spc="-125" dirty="0">
                <a:solidFill>
                  <a:srgbClr val="006FC0"/>
                </a:solidFill>
              </a:rPr>
              <a:t> </a:t>
            </a:r>
            <a:r>
              <a:rPr sz="1850" dirty="0">
                <a:solidFill>
                  <a:srgbClr val="006FC0"/>
                </a:solidFill>
              </a:rPr>
              <a:t>you</a:t>
            </a:r>
            <a:r>
              <a:rPr sz="1850" spc="-45" dirty="0">
                <a:solidFill>
                  <a:srgbClr val="006FC0"/>
                </a:solidFill>
              </a:rPr>
              <a:t> </a:t>
            </a:r>
            <a:r>
              <a:rPr sz="1850" spc="-20" dirty="0">
                <a:solidFill>
                  <a:srgbClr val="006FC0"/>
                </a:solidFill>
              </a:rPr>
              <a:t>work</a:t>
            </a:r>
            <a:r>
              <a:rPr sz="1850" spc="-85" dirty="0">
                <a:solidFill>
                  <a:srgbClr val="006FC0"/>
                </a:solidFill>
              </a:rPr>
              <a:t> </a:t>
            </a:r>
            <a:r>
              <a:rPr sz="1850" dirty="0">
                <a:solidFill>
                  <a:srgbClr val="006FC0"/>
                </a:solidFill>
              </a:rPr>
              <a:t>on</a:t>
            </a:r>
            <a:r>
              <a:rPr sz="1850" spc="-45" dirty="0">
                <a:solidFill>
                  <a:srgbClr val="006FC0"/>
                </a:solidFill>
              </a:rPr>
              <a:t> </a:t>
            </a:r>
            <a:r>
              <a:rPr sz="1850" spc="-10" dirty="0">
                <a:solidFill>
                  <a:srgbClr val="006FC0"/>
                </a:solidFill>
              </a:rPr>
              <a:t>your</a:t>
            </a:r>
            <a:r>
              <a:rPr sz="1850" spc="-80" dirty="0">
                <a:solidFill>
                  <a:srgbClr val="006FC0"/>
                </a:solidFill>
              </a:rPr>
              <a:t> </a:t>
            </a:r>
            <a:r>
              <a:rPr sz="1850" spc="-20" dirty="0">
                <a:solidFill>
                  <a:srgbClr val="006FC0"/>
                </a:solidFill>
              </a:rPr>
              <a:t>grant</a:t>
            </a:r>
            <a:r>
              <a:rPr sz="1850" spc="-160" dirty="0">
                <a:solidFill>
                  <a:srgbClr val="006FC0"/>
                </a:solidFill>
              </a:rPr>
              <a:t> </a:t>
            </a:r>
            <a:r>
              <a:rPr sz="1850" spc="-10" dirty="0">
                <a:solidFill>
                  <a:srgbClr val="006FC0"/>
                </a:solidFill>
              </a:rPr>
              <a:t>application</a:t>
            </a:r>
            <a:endParaRPr sz="1850"/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70"/>
              </a:lnSpc>
            </a:pPr>
            <a:fld id="{81D60167-4931-47E6-BA6A-407CBD079E47}" type="slidenum">
              <a:rPr spc="-25" dirty="0"/>
              <a:t>25</a:t>
            </a:fld>
            <a:endParaRPr spc="-25" dirty="0"/>
          </a:p>
        </p:txBody>
      </p:sp>
      <p:sp>
        <p:nvSpPr>
          <p:cNvPr id="7" name="object 7"/>
          <p:cNvSpPr txBox="1"/>
          <p:nvPr/>
        </p:nvSpPr>
        <p:spPr>
          <a:xfrm>
            <a:off x="6134100" y="1320164"/>
            <a:ext cx="2880995" cy="25914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2400" spc="-10" dirty="0">
                <a:latin typeface="Calibri"/>
                <a:cs typeface="Calibri"/>
              </a:rPr>
              <a:t>Workspace</a:t>
            </a:r>
            <a:r>
              <a:rPr sz="2400" spc="-1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is</a:t>
            </a:r>
            <a:r>
              <a:rPr sz="2400" spc="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20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shared, </a:t>
            </a:r>
            <a:r>
              <a:rPr sz="2400" b="1" dirty="0">
                <a:latin typeface="Calibri"/>
                <a:cs typeface="Calibri"/>
              </a:rPr>
              <a:t>online</a:t>
            </a:r>
            <a:r>
              <a:rPr sz="2400" b="1" spc="-35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environment </a:t>
            </a:r>
            <a:r>
              <a:rPr sz="2400" dirty="0">
                <a:latin typeface="Calibri"/>
                <a:cs typeface="Calibri"/>
              </a:rPr>
              <a:t>where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members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of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-50" dirty="0">
                <a:latin typeface="Calibri"/>
                <a:cs typeface="Calibri"/>
              </a:rPr>
              <a:t>a </a:t>
            </a:r>
            <a:r>
              <a:rPr sz="2400" dirty="0">
                <a:latin typeface="Calibri"/>
                <a:cs typeface="Calibri"/>
              </a:rPr>
              <a:t>grant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team</a:t>
            </a:r>
            <a:r>
              <a:rPr sz="2400" spc="-135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may </a:t>
            </a:r>
            <a:r>
              <a:rPr sz="2400" dirty="0">
                <a:latin typeface="Calibri"/>
                <a:cs typeface="Calibri"/>
              </a:rPr>
              <a:t>simultaneously</a:t>
            </a:r>
            <a:r>
              <a:rPr sz="2400" spc="-14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access </a:t>
            </a:r>
            <a:r>
              <a:rPr sz="2400" dirty="0">
                <a:latin typeface="Calibri"/>
                <a:cs typeface="Calibri"/>
              </a:rPr>
              <a:t>and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fill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out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forms </a:t>
            </a:r>
            <a:r>
              <a:rPr sz="2400" dirty="0">
                <a:latin typeface="Calibri"/>
                <a:cs typeface="Calibri"/>
              </a:rPr>
              <a:t>within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an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application.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996304" y="951864"/>
            <a:ext cx="2793365" cy="259080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2400" dirty="0">
                <a:latin typeface="Calibri"/>
                <a:cs typeface="Calibri"/>
              </a:rPr>
              <a:t>The</a:t>
            </a:r>
            <a:r>
              <a:rPr sz="2400" spc="-110" dirty="0"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C00000"/>
                </a:solidFill>
                <a:latin typeface="Calibri"/>
                <a:cs typeface="Calibri"/>
              </a:rPr>
              <a:t>Participants</a:t>
            </a:r>
            <a:r>
              <a:rPr sz="2400" b="1" spc="3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tab </a:t>
            </a:r>
            <a:r>
              <a:rPr sz="2400" dirty="0">
                <a:latin typeface="Calibri"/>
                <a:cs typeface="Calibri"/>
              </a:rPr>
              <a:t>lists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the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members,</a:t>
            </a:r>
            <a:r>
              <a:rPr sz="2400" spc="40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or </a:t>
            </a:r>
            <a:r>
              <a:rPr sz="2400" spc="-10" dirty="0">
                <a:latin typeface="Calibri"/>
                <a:cs typeface="Calibri"/>
              </a:rPr>
              <a:t>“Participants,”</a:t>
            </a:r>
            <a:r>
              <a:rPr sz="2400" spc="-8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of</a:t>
            </a:r>
            <a:r>
              <a:rPr sz="2400" spc="-110" dirty="0">
                <a:latin typeface="Calibri"/>
                <a:cs typeface="Calibri"/>
              </a:rPr>
              <a:t> </a:t>
            </a:r>
            <a:r>
              <a:rPr sz="2400" spc="-50" dirty="0">
                <a:latin typeface="Calibri"/>
                <a:cs typeface="Calibri"/>
              </a:rPr>
              <a:t>a </a:t>
            </a:r>
            <a:r>
              <a:rPr sz="2400" dirty="0">
                <a:latin typeface="Calibri"/>
                <a:cs typeface="Calibri"/>
              </a:rPr>
              <a:t>workspace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who </a:t>
            </a:r>
            <a:r>
              <a:rPr sz="2400" spc="-20" dirty="0">
                <a:latin typeface="Calibri"/>
                <a:cs typeface="Calibri"/>
              </a:rPr>
              <a:t>work </a:t>
            </a:r>
            <a:r>
              <a:rPr sz="2400" dirty="0">
                <a:latin typeface="Calibri"/>
                <a:cs typeface="Calibri"/>
              </a:rPr>
              <a:t>as</a:t>
            </a:r>
            <a:r>
              <a:rPr sz="2400" spc="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team to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complete </a:t>
            </a:r>
            <a:r>
              <a:rPr sz="2400" dirty="0">
                <a:latin typeface="Calibri"/>
                <a:cs typeface="Calibri"/>
              </a:rPr>
              <a:t>the</a:t>
            </a:r>
            <a:r>
              <a:rPr sz="2400" spc="-10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required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forms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for 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114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federal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grant.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21932" y="141922"/>
            <a:ext cx="4844415" cy="575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>
                <a:solidFill>
                  <a:srgbClr val="17375E"/>
                </a:solidFill>
              </a:rPr>
              <a:t>Workspace:</a:t>
            </a:r>
            <a:r>
              <a:rPr spc="-190" dirty="0">
                <a:solidFill>
                  <a:srgbClr val="17375E"/>
                </a:solidFill>
              </a:rPr>
              <a:t> </a:t>
            </a:r>
            <a:r>
              <a:rPr spc="-10" dirty="0">
                <a:solidFill>
                  <a:srgbClr val="17375E"/>
                </a:solidFill>
              </a:rPr>
              <a:t>Participants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111760" y="1036319"/>
            <a:ext cx="5791200" cy="2509520"/>
            <a:chOff x="111760" y="1036319"/>
            <a:chExt cx="5791200" cy="2509520"/>
          </a:xfrm>
        </p:grpSpPr>
        <p:sp>
          <p:nvSpPr>
            <p:cNvPr id="5" name="object 5"/>
            <p:cNvSpPr/>
            <p:nvPr/>
          </p:nvSpPr>
          <p:spPr>
            <a:xfrm>
              <a:off x="1752599" y="2108199"/>
              <a:ext cx="579120" cy="223520"/>
            </a:xfrm>
            <a:custGeom>
              <a:avLst/>
              <a:gdLst/>
              <a:ahLst/>
              <a:cxnLst/>
              <a:rect l="l" t="t" r="r" b="b"/>
              <a:pathLst>
                <a:path w="579119" h="223519">
                  <a:moveTo>
                    <a:pt x="0" y="223519"/>
                  </a:moveTo>
                  <a:lnTo>
                    <a:pt x="579119" y="223519"/>
                  </a:lnTo>
                  <a:lnTo>
                    <a:pt x="579119" y="0"/>
                  </a:lnTo>
                  <a:lnTo>
                    <a:pt x="0" y="0"/>
                  </a:lnTo>
                  <a:lnTo>
                    <a:pt x="0" y="223519"/>
                  </a:lnTo>
                  <a:close/>
                </a:path>
              </a:pathLst>
            </a:custGeom>
            <a:ln w="2857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1760" y="1036319"/>
              <a:ext cx="5791200" cy="250952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988560" y="1960884"/>
              <a:ext cx="707221" cy="118824"/>
            </a:xfrm>
            <a:prstGeom prst="rect">
              <a:avLst/>
            </a:prstGeom>
          </p:spPr>
        </p:pic>
      </p:grp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70"/>
              </a:lnSpc>
            </a:pPr>
            <a:fld id="{81D60167-4931-47E6-BA6A-407CBD079E47}" type="slidenum">
              <a:rPr spc="-25" dirty="0"/>
              <a:t>26</a:t>
            </a:fld>
            <a:endParaRPr spc="-25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996304" y="954150"/>
            <a:ext cx="2961640" cy="34080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2190"/>
              </a:lnSpc>
              <a:spcBef>
                <a:spcPts val="95"/>
              </a:spcBef>
            </a:pPr>
            <a:r>
              <a:rPr sz="1850" b="1" spc="-20" dirty="0">
                <a:latin typeface="Calibri"/>
                <a:cs typeface="Calibri"/>
              </a:rPr>
              <a:t>Account</a:t>
            </a:r>
            <a:r>
              <a:rPr sz="1850" b="1" spc="-140" dirty="0">
                <a:latin typeface="Calibri"/>
                <a:cs typeface="Calibri"/>
              </a:rPr>
              <a:t> </a:t>
            </a:r>
            <a:r>
              <a:rPr sz="1850" b="1" spc="-10" dirty="0">
                <a:latin typeface="Calibri"/>
                <a:cs typeface="Calibri"/>
              </a:rPr>
              <a:t>Types:</a:t>
            </a:r>
            <a:endParaRPr sz="1850">
              <a:latin typeface="Calibri"/>
              <a:cs typeface="Calibri"/>
            </a:endParaRPr>
          </a:p>
          <a:p>
            <a:pPr marL="358775" marR="44450" indent="-346075">
              <a:lnSpc>
                <a:spcPct val="77600"/>
              </a:lnSpc>
              <a:spcBef>
                <a:spcPts val="470"/>
              </a:spcBef>
              <a:buFont typeface="Arial"/>
              <a:buChar char="•"/>
              <a:tabLst>
                <a:tab pos="358140" algn="l"/>
                <a:tab pos="358775" algn="l"/>
              </a:tabLst>
            </a:pPr>
            <a:r>
              <a:rPr sz="1850" spc="-30" dirty="0">
                <a:latin typeface="Calibri"/>
                <a:cs typeface="Calibri"/>
              </a:rPr>
              <a:t>E-</a:t>
            </a:r>
            <a:r>
              <a:rPr sz="1850" spc="-25" dirty="0">
                <a:latin typeface="Calibri"/>
                <a:cs typeface="Calibri"/>
              </a:rPr>
              <a:t>Business</a:t>
            </a:r>
            <a:r>
              <a:rPr sz="1850" spc="-75" dirty="0">
                <a:latin typeface="Calibri"/>
                <a:cs typeface="Calibri"/>
              </a:rPr>
              <a:t> </a:t>
            </a:r>
            <a:r>
              <a:rPr sz="1850" spc="-25" dirty="0">
                <a:latin typeface="Calibri"/>
                <a:cs typeface="Calibri"/>
              </a:rPr>
              <a:t>Point</a:t>
            </a:r>
            <a:r>
              <a:rPr sz="1850" spc="-130" dirty="0">
                <a:latin typeface="Calibri"/>
                <a:cs typeface="Calibri"/>
              </a:rPr>
              <a:t> </a:t>
            </a:r>
            <a:r>
              <a:rPr sz="1850" dirty="0">
                <a:latin typeface="Calibri"/>
                <a:cs typeface="Calibri"/>
              </a:rPr>
              <a:t>of</a:t>
            </a:r>
            <a:r>
              <a:rPr sz="1850" spc="20" dirty="0">
                <a:latin typeface="Calibri"/>
                <a:cs typeface="Calibri"/>
              </a:rPr>
              <a:t> </a:t>
            </a:r>
            <a:r>
              <a:rPr sz="1850" spc="-10" dirty="0">
                <a:latin typeface="Calibri"/>
                <a:cs typeface="Calibri"/>
              </a:rPr>
              <a:t>Contact </a:t>
            </a:r>
            <a:r>
              <a:rPr sz="1850" b="1" spc="-10" dirty="0">
                <a:latin typeface="Calibri"/>
                <a:cs typeface="Calibri"/>
              </a:rPr>
              <a:t>(EBiz</a:t>
            </a:r>
            <a:r>
              <a:rPr sz="1850" b="1" spc="-105" dirty="0">
                <a:latin typeface="Calibri"/>
                <a:cs typeface="Calibri"/>
              </a:rPr>
              <a:t> </a:t>
            </a:r>
            <a:r>
              <a:rPr sz="1850" b="1" spc="-20" dirty="0">
                <a:latin typeface="Calibri"/>
                <a:cs typeface="Calibri"/>
              </a:rPr>
              <a:t>POC)</a:t>
            </a:r>
            <a:r>
              <a:rPr sz="1850" b="1" spc="-100" dirty="0">
                <a:latin typeface="Calibri"/>
                <a:cs typeface="Calibri"/>
              </a:rPr>
              <a:t> </a:t>
            </a:r>
            <a:r>
              <a:rPr sz="1850" spc="-25" dirty="0">
                <a:latin typeface="Calibri"/>
                <a:cs typeface="Calibri"/>
              </a:rPr>
              <a:t>Assigns</a:t>
            </a:r>
            <a:r>
              <a:rPr sz="1850" spc="-95" dirty="0">
                <a:latin typeface="Calibri"/>
                <a:cs typeface="Calibri"/>
              </a:rPr>
              <a:t> </a:t>
            </a:r>
            <a:r>
              <a:rPr sz="1850" spc="-10" dirty="0">
                <a:latin typeface="Calibri"/>
                <a:cs typeface="Calibri"/>
              </a:rPr>
              <a:t>roles</a:t>
            </a:r>
            <a:r>
              <a:rPr sz="1850" spc="-15" dirty="0">
                <a:latin typeface="Calibri"/>
                <a:cs typeface="Calibri"/>
              </a:rPr>
              <a:t> </a:t>
            </a:r>
            <a:r>
              <a:rPr sz="1850" spc="-25" dirty="0">
                <a:latin typeface="Calibri"/>
                <a:cs typeface="Calibri"/>
              </a:rPr>
              <a:t>to Organization</a:t>
            </a:r>
            <a:r>
              <a:rPr sz="1850" spc="-80" dirty="0">
                <a:latin typeface="Calibri"/>
                <a:cs typeface="Calibri"/>
              </a:rPr>
              <a:t> </a:t>
            </a:r>
            <a:r>
              <a:rPr sz="1850" spc="-10" dirty="0">
                <a:latin typeface="Calibri"/>
                <a:cs typeface="Calibri"/>
              </a:rPr>
              <a:t>members</a:t>
            </a:r>
            <a:endParaRPr sz="1850">
              <a:latin typeface="Calibri"/>
              <a:cs typeface="Calibri"/>
            </a:endParaRPr>
          </a:p>
          <a:p>
            <a:pPr marL="358775" marR="287020" indent="-346075">
              <a:lnSpc>
                <a:spcPct val="79400"/>
              </a:lnSpc>
              <a:spcBef>
                <a:spcPts val="1040"/>
              </a:spcBef>
              <a:buFont typeface="Arial"/>
              <a:buChar char="•"/>
              <a:tabLst>
                <a:tab pos="358140" algn="l"/>
                <a:tab pos="358775" algn="l"/>
              </a:tabLst>
            </a:pPr>
            <a:r>
              <a:rPr sz="1850" spc="-25" dirty="0">
                <a:latin typeface="Calibri"/>
                <a:cs typeface="Calibri"/>
              </a:rPr>
              <a:t>Applicant</a:t>
            </a:r>
            <a:r>
              <a:rPr sz="1850" spc="-120" dirty="0">
                <a:latin typeface="Calibri"/>
                <a:cs typeface="Calibri"/>
              </a:rPr>
              <a:t> </a:t>
            </a:r>
            <a:r>
              <a:rPr sz="1850" b="1" spc="-10" dirty="0">
                <a:latin typeface="Calibri"/>
                <a:cs typeface="Calibri"/>
              </a:rPr>
              <a:t>(AOR)</a:t>
            </a:r>
            <a:r>
              <a:rPr sz="1850" b="1" spc="-70" dirty="0">
                <a:latin typeface="Calibri"/>
                <a:cs typeface="Calibri"/>
              </a:rPr>
              <a:t> </a:t>
            </a:r>
            <a:r>
              <a:rPr sz="1850" spc="-10" dirty="0">
                <a:latin typeface="Calibri"/>
                <a:cs typeface="Calibri"/>
              </a:rPr>
              <a:t>Submits applications</a:t>
            </a:r>
            <a:endParaRPr sz="18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Font typeface="Arial"/>
              <a:buChar char="•"/>
            </a:pPr>
            <a:endParaRPr sz="21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650" b="1" dirty="0">
                <a:latin typeface="Calibri"/>
                <a:cs typeface="Calibri"/>
              </a:rPr>
              <a:t>Access</a:t>
            </a:r>
            <a:r>
              <a:rPr sz="1650" b="1" spc="90" dirty="0">
                <a:latin typeface="Calibri"/>
                <a:cs typeface="Calibri"/>
              </a:rPr>
              <a:t> </a:t>
            </a:r>
            <a:r>
              <a:rPr sz="1650" b="1" spc="-10" dirty="0">
                <a:latin typeface="Calibri"/>
                <a:cs typeface="Calibri"/>
              </a:rPr>
              <a:t>Levels:</a:t>
            </a:r>
            <a:endParaRPr sz="1650">
              <a:latin typeface="Calibri"/>
              <a:cs typeface="Calibri"/>
            </a:endParaRPr>
          </a:p>
          <a:p>
            <a:pPr marL="358775" marR="64135" indent="-346075">
              <a:lnSpc>
                <a:spcPct val="83000"/>
              </a:lnSpc>
              <a:spcBef>
                <a:spcPts val="445"/>
              </a:spcBef>
              <a:buFont typeface="Arial"/>
              <a:buChar char="•"/>
              <a:tabLst>
                <a:tab pos="358140" algn="l"/>
                <a:tab pos="358775" algn="l"/>
              </a:tabLst>
            </a:pPr>
            <a:r>
              <a:rPr sz="1650" dirty="0">
                <a:latin typeface="Calibri"/>
                <a:cs typeface="Calibri"/>
              </a:rPr>
              <a:t>Workspace</a:t>
            </a:r>
            <a:r>
              <a:rPr sz="1650" spc="55" dirty="0">
                <a:latin typeface="Calibri"/>
                <a:cs typeface="Calibri"/>
              </a:rPr>
              <a:t> </a:t>
            </a:r>
            <a:r>
              <a:rPr sz="1650" dirty="0">
                <a:latin typeface="Calibri"/>
                <a:cs typeface="Calibri"/>
              </a:rPr>
              <a:t>Manager</a:t>
            </a:r>
            <a:r>
              <a:rPr sz="1650" spc="95" dirty="0">
                <a:latin typeface="Calibri"/>
                <a:cs typeface="Calibri"/>
              </a:rPr>
              <a:t> </a:t>
            </a:r>
            <a:r>
              <a:rPr sz="1650" b="1" spc="-20" dirty="0">
                <a:latin typeface="Calibri"/>
                <a:cs typeface="Calibri"/>
              </a:rPr>
              <a:t>(WM) </a:t>
            </a:r>
            <a:r>
              <a:rPr sz="1650" dirty="0">
                <a:latin typeface="Calibri"/>
                <a:cs typeface="Calibri"/>
              </a:rPr>
              <a:t>Creates</a:t>
            </a:r>
            <a:r>
              <a:rPr sz="1650" spc="120" dirty="0">
                <a:latin typeface="Calibri"/>
                <a:cs typeface="Calibri"/>
              </a:rPr>
              <a:t> </a:t>
            </a:r>
            <a:r>
              <a:rPr sz="1650" dirty="0">
                <a:latin typeface="Calibri"/>
                <a:cs typeface="Calibri"/>
              </a:rPr>
              <a:t>Workspace</a:t>
            </a:r>
            <a:r>
              <a:rPr sz="1650" spc="30" dirty="0">
                <a:latin typeface="Calibri"/>
                <a:cs typeface="Calibri"/>
              </a:rPr>
              <a:t> </a:t>
            </a:r>
            <a:r>
              <a:rPr sz="1650" dirty="0">
                <a:latin typeface="Calibri"/>
                <a:cs typeface="Calibri"/>
              </a:rPr>
              <a:t>and</a:t>
            </a:r>
            <a:r>
              <a:rPr sz="1650" spc="-15" dirty="0">
                <a:latin typeface="Calibri"/>
                <a:cs typeface="Calibri"/>
              </a:rPr>
              <a:t> </a:t>
            </a:r>
            <a:r>
              <a:rPr sz="1650" spc="-20" dirty="0">
                <a:latin typeface="Calibri"/>
                <a:cs typeface="Calibri"/>
              </a:rPr>
              <a:t>Adds </a:t>
            </a:r>
            <a:r>
              <a:rPr sz="1650" dirty="0">
                <a:latin typeface="Calibri"/>
                <a:cs typeface="Calibri"/>
              </a:rPr>
              <a:t>Participants</a:t>
            </a:r>
            <a:r>
              <a:rPr sz="1650" spc="70" dirty="0">
                <a:latin typeface="Calibri"/>
                <a:cs typeface="Calibri"/>
              </a:rPr>
              <a:t> </a:t>
            </a:r>
            <a:r>
              <a:rPr sz="1650" dirty="0">
                <a:latin typeface="Calibri"/>
                <a:cs typeface="Calibri"/>
              </a:rPr>
              <a:t>to</a:t>
            </a:r>
            <a:r>
              <a:rPr sz="1650" spc="80" dirty="0">
                <a:latin typeface="Calibri"/>
                <a:cs typeface="Calibri"/>
              </a:rPr>
              <a:t> </a:t>
            </a:r>
            <a:r>
              <a:rPr sz="1650" spc="-10" dirty="0">
                <a:latin typeface="Calibri"/>
                <a:cs typeface="Calibri"/>
              </a:rPr>
              <a:t>Workspace</a:t>
            </a:r>
            <a:endParaRPr sz="1650">
              <a:latin typeface="Calibri"/>
              <a:cs typeface="Calibri"/>
            </a:endParaRPr>
          </a:p>
          <a:p>
            <a:pPr marL="358775" indent="-346075">
              <a:lnSpc>
                <a:spcPts val="1795"/>
              </a:lnSpc>
              <a:spcBef>
                <a:spcPts val="660"/>
              </a:spcBef>
              <a:buFont typeface="Arial"/>
              <a:buChar char="•"/>
              <a:tabLst>
                <a:tab pos="358140" algn="l"/>
                <a:tab pos="358775" algn="l"/>
              </a:tabLst>
            </a:pPr>
            <a:r>
              <a:rPr sz="1650" dirty="0">
                <a:latin typeface="Calibri"/>
                <a:cs typeface="Calibri"/>
              </a:rPr>
              <a:t>Workspace</a:t>
            </a:r>
            <a:r>
              <a:rPr sz="1650" spc="125" dirty="0">
                <a:latin typeface="Calibri"/>
                <a:cs typeface="Calibri"/>
              </a:rPr>
              <a:t> </a:t>
            </a:r>
            <a:r>
              <a:rPr sz="1650" dirty="0">
                <a:latin typeface="Calibri"/>
                <a:cs typeface="Calibri"/>
              </a:rPr>
              <a:t>Participant</a:t>
            </a:r>
            <a:r>
              <a:rPr sz="1650" spc="65" dirty="0">
                <a:latin typeface="Calibri"/>
                <a:cs typeface="Calibri"/>
              </a:rPr>
              <a:t> </a:t>
            </a:r>
            <a:r>
              <a:rPr sz="1650" dirty="0">
                <a:latin typeface="Calibri"/>
                <a:cs typeface="Calibri"/>
              </a:rPr>
              <a:t>has</a:t>
            </a:r>
            <a:r>
              <a:rPr sz="1650" spc="150" dirty="0">
                <a:latin typeface="Calibri"/>
                <a:cs typeface="Calibri"/>
              </a:rPr>
              <a:t> </a:t>
            </a:r>
            <a:r>
              <a:rPr sz="1650" spc="-25" dirty="0">
                <a:latin typeface="Calibri"/>
                <a:cs typeface="Calibri"/>
              </a:rPr>
              <a:t>no</a:t>
            </a:r>
            <a:endParaRPr sz="1650">
              <a:latin typeface="Calibri"/>
              <a:cs typeface="Calibri"/>
            </a:endParaRPr>
          </a:p>
          <a:p>
            <a:pPr marL="358775">
              <a:lnSpc>
                <a:spcPts val="1795"/>
              </a:lnSpc>
            </a:pPr>
            <a:r>
              <a:rPr sz="1650" dirty="0">
                <a:latin typeface="Calibri"/>
                <a:cs typeface="Calibri"/>
              </a:rPr>
              <a:t>specific</a:t>
            </a:r>
            <a:r>
              <a:rPr sz="1650" spc="75" dirty="0">
                <a:latin typeface="Calibri"/>
                <a:cs typeface="Calibri"/>
              </a:rPr>
              <a:t> </a:t>
            </a:r>
            <a:r>
              <a:rPr sz="1650" spc="-20" dirty="0">
                <a:latin typeface="Calibri"/>
                <a:cs typeface="Calibri"/>
              </a:rPr>
              <a:t>roles</a:t>
            </a:r>
            <a:endParaRPr sz="165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21932" y="141922"/>
            <a:ext cx="4844415" cy="575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>
                <a:solidFill>
                  <a:srgbClr val="17375E"/>
                </a:solidFill>
              </a:rPr>
              <a:t>Workspace:</a:t>
            </a:r>
            <a:r>
              <a:rPr spc="-190" dirty="0">
                <a:solidFill>
                  <a:srgbClr val="17375E"/>
                </a:solidFill>
              </a:rPr>
              <a:t> </a:t>
            </a:r>
            <a:r>
              <a:rPr spc="-10" dirty="0">
                <a:solidFill>
                  <a:srgbClr val="17375E"/>
                </a:solidFill>
              </a:rPr>
              <a:t>Participants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71119" y="1005839"/>
            <a:ext cx="5852160" cy="2529840"/>
            <a:chOff x="71119" y="1005839"/>
            <a:chExt cx="5852160" cy="2529840"/>
          </a:xfrm>
        </p:grpSpPr>
        <p:sp>
          <p:nvSpPr>
            <p:cNvPr id="5" name="object 5"/>
            <p:cNvSpPr/>
            <p:nvPr/>
          </p:nvSpPr>
          <p:spPr>
            <a:xfrm>
              <a:off x="3124199" y="2697479"/>
              <a:ext cx="2641600" cy="579120"/>
            </a:xfrm>
            <a:custGeom>
              <a:avLst/>
              <a:gdLst/>
              <a:ahLst/>
              <a:cxnLst/>
              <a:rect l="l" t="t" r="r" b="b"/>
              <a:pathLst>
                <a:path w="2641600" h="579120">
                  <a:moveTo>
                    <a:pt x="0" y="579119"/>
                  </a:moveTo>
                  <a:lnTo>
                    <a:pt x="2641600" y="579119"/>
                  </a:lnTo>
                  <a:lnTo>
                    <a:pt x="2641600" y="0"/>
                  </a:lnTo>
                  <a:lnTo>
                    <a:pt x="0" y="0"/>
                  </a:lnTo>
                  <a:lnTo>
                    <a:pt x="0" y="579119"/>
                  </a:lnTo>
                  <a:close/>
                </a:path>
              </a:pathLst>
            </a:custGeom>
            <a:ln w="2857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1119" y="1005839"/>
              <a:ext cx="5852160" cy="252984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039360" y="1930399"/>
              <a:ext cx="711200" cy="132080"/>
            </a:xfrm>
            <a:prstGeom prst="rect">
              <a:avLst/>
            </a:prstGeom>
          </p:spPr>
        </p:pic>
      </p:grpSp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009948" y="3936390"/>
            <a:ext cx="521817" cy="521817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483519" y="3921759"/>
            <a:ext cx="538320" cy="489344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331110" y="3928668"/>
            <a:ext cx="521817" cy="521817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3166668" y="3936390"/>
            <a:ext cx="521817" cy="521817"/>
          </a:xfrm>
          <a:prstGeom prst="rect">
            <a:avLst/>
          </a:prstGeom>
        </p:spPr>
      </p:pic>
      <p:sp>
        <p:nvSpPr>
          <p:cNvPr id="12" name="object 1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70"/>
              </a:lnSpc>
            </a:pPr>
            <a:fld id="{81D60167-4931-47E6-BA6A-407CBD079E47}" type="slidenum">
              <a:rPr spc="-25" dirty="0"/>
              <a:t>27</a:t>
            </a:fld>
            <a:endParaRPr spc="-25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996304" y="788098"/>
            <a:ext cx="3020695" cy="4006215"/>
          </a:xfrm>
          <a:prstGeom prst="rect">
            <a:avLst/>
          </a:prstGeom>
        </p:spPr>
        <p:txBody>
          <a:bodyPr vert="horz" wrap="square" lIns="0" tIns="641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5"/>
              </a:spcBef>
            </a:pPr>
            <a:r>
              <a:rPr sz="1600" b="1" dirty="0">
                <a:latin typeface="Calibri"/>
                <a:cs typeface="Calibri"/>
              </a:rPr>
              <a:t>Adding</a:t>
            </a:r>
            <a:r>
              <a:rPr sz="1600" b="1" spc="-25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Participants:</a:t>
            </a:r>
            <a:endParaRPr sz="1600">
              <a:latin typeface="Calibri"/>
              <a:cs typeface="Calibri"/>
            </a:endParaRPr>
          </a:p>
          <a:p>
            <a:pPr marL="12700" marR="85090">
              <a:lnSpc>
                <a:spcPct val="100000"/>
              </a:lnSpc>
              <a:spcBef>
                <a:spcPts val="405"/>
              </a:spcBef>
            </a:pPr>
            <a:r>
              <a:rPr sz="1600" dirty="0">
                <a:latin typeface="Calibri"/>
                <a:cs typeface="Calibri"/>
              </a:rPr>
              <a:t>Click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the</a:t>
            </a:r>
            <a:r>
              <a:rPr sz="1600" spc="-105" dirty="0"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C00000"/>
                </a:solidFill>
                <a:latin typeface="Calibri"/>
                <a:cs typeface="Calibri"/>
              </a:rPr>
              <a:t>Add</a:t>
            </a:r>
            <a:r>
              <a:rPr sz="1600" b="1" spc="7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C00000"/>
                </a:solidFill>
                <a:latin typeface="Calibri"/>
                <a:cs typeface="Calibri"/>
              </a:rPr>
              <a:t>from</a:t>
            </a:r>
            <a:r>
              <a:rPr sz="1600" b="1" spc="3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C00000"/>
                </a:solidFill>
                <a:latin typeface="Calibri"/>
                <a:cs typeface="Calibri"/>
              </a:rPr>
              <a:t>Workspace </a:t>
            </a:r>
            <a:r>
              <a:rPr sz="1600" b="1" dirty="0">
                <a:solidFill>
                  <a:srgbClr val="C00000"/>
                </a:solidFill>
                <a:latin typeface="Calibri"/>
                <a:cs typeface="Calibri"/>
              </a:rPr>
              <a:t>Organization</a:t>
            </a:r>
            <a:r>
              <a:rPr sz="1600" b="1" spc="-6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button</a:t>
            </a:r>
            <a:r>
              <a:rPr sz="1600" spc="-13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to</a:t>
            </a:r>
            <a:r>
              <a:rPr sz="1600" spc="-5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search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for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50" dirty="0">
                <a:latin typeface="Calibri"/>
                <a:cs typeface="Calibri"/>
              </a:rPr>
              <a:t>a </a:t>
            </a:r>
            <a:r>
              <a:rPr sz="1600" dirty="0">
                <a:latin typeface="Calibri"/>
                <a:cs typeface="Calibri"/>
              </a:rPr>
              <a:t>user</a:t>
            </a:r>
            <a:r>
              <a:rPr sz="1600" spc="4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within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your</a:t>
            </a:r>
            <a:r>
              <a:rPr sz="1600" spc="-6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organization</a:t>
            </a:r>
            <a:endParaRPr sz="16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25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sz="1600" dirty="0">
                <a:latin typeface="Calibri"/>
                <a:cs typeface="Calibri"/>
              </a:rPr>
              <a:t>Click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the</a:t>
            </a:r>
            <a:r>
              <a:rPr sz="1600" spc="-110" dirty="0"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C00000"/>
                </a:solidFill>
                <a:latin typeface="Calibri"/>
                <a:cs typeface="Calibri"/>
              </a:rPr>
              <a:t>Add</a:t>
            </a:r>
            <a:r>
              <a:rPr sz="1600" b="1" spc="7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C00000"/>
                </a:solidFill>
                <a:latin typeface="Calibri"/>
                <a:cs typeface="Calibri"/>
              </a:rPr>
              <a:t>by</a:t>
            </a:r>
            <a:r>
              <a:rPr sz="1600" b="1" spc="-7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C00000"/>
                </a:solidFill>
                <a:latin typeface="Calibri"/>
                <a:cs typeface="Calibri"/>
              </a:rPr>
              <a:t>Username</a:t>
            </a:r>
            <a:r>
              <a:rPr sz="1600" b="1" spc="5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C00000"/>
                </a:solidFill>
                <a:latin typeface="Calibri"/>
                <a:cs typeface="Calibri"/>
              </a:rPr>
              <a:t>or</a:t>
            </a:r>
            <a:r>
              <a:rPr sz="1600" b="1" spc="4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600" b="1" spc="-20" dirty="0">
                <a:solidFill>
                  <a:srgbClr val="C00000"/>
                </a:solidFill>
                <a:latin typeface="Calibri"/>
                <a:cs typeface="Calibri"/>
              </a:rPr>
              <a:t>Email </a:t>
            </a:r>
            <a:r>
              <a:rPr sz="1600" b="1" dirty="0">
                <a:solidFill>
                  <a:srgbClr val="C00000"/>
                </a:solidFill>
                <a:latin typeface="Calibri"/>
                <a:cs typeface="Calibri"/>
              </a:rPr>
              <a:t>Address</a:t>
            </a:r>
            <a:r>
              <a:rPr sz="1600" b="1" spc="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button</a:t>
            </a:r>
            <a:r>
              <a:rPr sz="1600" spc="-4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to</a:t>
            </a:r>
            <a:r>
              <a:rPr sz="1600" spc="-4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add</a:t>
            </a:r>
            <a:r>
              <a:rPr sz="1600" spc="-5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a</a:t>
            </a:r>
            <a:r>
              <a:rPr sz="1600" spc="-5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user</a:t>
            </a:r>
            <a:r>
              <a:rPr sz="1600" spc="15" dirty="0">
                <a:latin typeface="Calibri"/>
                <a:cs typeface="Calibri"/>
              </a:rPr>
              <a:t> </a:t>
            </a:r>
            <a:r>
              <a:rPr sz="1600" spc="-20" dirty="0">
                <a:latin typeface="Calibri"/>
                <a:cs typeface="Calibri"/>
              </a:rPr>
              <a:t>from </a:t>
            </a:r>
            <a:r>
              <a:rPr sz="1600" dirty="0">
                <a:latin typeface="Calibri"/>
                <a:cs typeface="Calibri"/>
              </a:rPr>
              <a:t>outside</a:t>
            </a:r>
            <a:r>
              <a:rPr sz="1600" spc="-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your</a:t>
            </a:r>
            <a:r>
              <a:rPr sz="1600" spc="-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organization</a:t>
            </a:r>
            <a:endParaRPr sz="16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3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600" b="1" dirty="0">
                <a:latin typeface="Calibri"/>
                <a:cs typeface="Calibri"/>
              </a:rPr>
              <a:t>Removing</a:t>
            </a:r>
            <a:r>
              <a:rPr sz="1600" b="1" spc="-75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Participants: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405"/>
              </a:spcBef>
            </a:pPr>
            <a:r>
              <a:rPr sz="1600" dirty="0">
                <a:latin typeface="Calibri"/>
                <a:cs typeface="Calibri"/>
              </a:rPr>
              <a:t>Click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the</a:t>
            </a:r>
            <a:r>
              <a:rPr sz="1600" spc="-95" dirty="0"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C00000"/>
                </a:solidFill>
                <a:latin typeface="Calibri"/>
                <a:cs typeface="Calibri"/>
              </a:rPr>
              <a:t>Remove</a:t>
            </a:r>
            <a:r>
              <a:rPr sz="1600" b="1" spc="7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link</a:t>
            </a:r>
            <a:r>
              <a:rPr sz="1600" spc="-11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on</a:t>
            </a:r>
            <a:r>
              <a:rPr sz="1600" spc="20" dirty="0">
                <a:latin typeface="Calibri"/>
                <a:cs typeface="Calibri"/>
              </a:rPr>
              <a:t> </a:t>
            </a:r>
            <a:r>
              <a:rPr sz="1600" spc="-25" dirty="0">
                <a:latin typeface="Calibri"/>
                <a:cs typeface="Calibri"/>
              </a:rPr>
              <a:t>the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600" dirty="0">
                <a:latin typeface="Calibri"/>
                <a:cs typeface="Calibri"/>
              </a:rPr>
              <a:t>Participant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record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in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the</a:t>
            </a:r>
            <a:r>
              <a:rPr sz="1600" spc="-6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workspace</a:t>
            </a:r>
            <a:endParaRPr sz="16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3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600" b="1" dirty="0">
                <a:latin typeface="Calibri"/>
                <a:cs typeface="Calibri"/>
              </a:rPr>
              <a:t>Reassigning</a:t>
            </a:r>
            <a:r>
              <a:rPr sz="1600" b="1" spc="-10" dirty="0">
                <a:latin typeface="Calibri"/>
                <a:cs typeface="Calibri"/>
              </a:rPr>
              <a:t> Ownership: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400"/>
              </a:spcBef>
            </a:pPr>
            <a:r>
              <a:rPr sz="1600" dirty="0">
                <a:latin typeface="Calibri"/>
                <a:cs typeface="Calibri"/>
              </a:rPr>
              <a:t>Click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the</a:t>
            </a:r>
            <a:r>
              <a:rPr sz="1600" spc="-95" dirty="0"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C00000"/>
                </a:solidFill>
                <a:latin typeface="Calibri"/>
                <a:cs typeface="Calibri"/>
              </a:rPr>
              <a:t>Make</a:t>
            </a:r>
            <a:r>
              <a:rPr sz="1600" b="1" spc="5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C00000"/>
                </a:solidFill>
                <a:latin typeface="Calibri"/>
                <a:cs typeface="Calibri"/>
              </a:rPr>
              <a:t>Owner</a:t>
            </a:r>
            <a:r>
              <a:rPr sz="1600" b="1" spc="-1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link</a:t>
            </a:r>
            <a:r>
              <a:rPr sz="1600" spc="-114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in</a:t>
            </a:r>
            <a:r>
              <a:rPr sz="1600" spc="20" dirty="0">
                <a:latin typeface="Calibri"/>
                <a:cs typeface="Calibri"/>
              </a:rPr>
              <a:t> </a:t>
            </a:r>
            <a:r>
              <a:rPr sz="1600" spc="-25" dirty="0">
                <a:latin typeface="Calibri"/>
                <a:cs typeface="Calibri"/>
              </a:rPr>
              <a:t>the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600" dirty="0">
                <a:latin typeface="Calibri"/>
                <a:cs typeface="Calibri"/>
              </a:rPr>
              <a:t>Actions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column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21932" y="141922"/>
            <a:ext cx="6877050" cy="575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>
                <a:solidFill>
                  <a:srgbClr val="17375E"/>
                </a:solidFill>
              </a:rPr>
              <a:t>Workspace:</a:t>
            </a:r>
            <a:r>
              <a:rPr spc="-60" dirty="0">
                <a:solidFill>
                  <a:srgbClr val="17375E"/>
                </a:solidFill>
              </a:rPr>
              <a:t> </a:t>
            </a:r>
            <a:r>
              <a:rPr dirty="0">
                <a:solidFill>
                  <a:srgbClr val="17375E"/>
                </a:solidFill>
              </a:rPr>
              <a:t>WM</a:t>
            </a:r>
            <a:r>
              <a:rPr spc="-125" dirty="0">
                <a:solidFill>
                  <a:srgbClr val="17375E"/>
                </a:solidFill>
              </a:rPr>
              <a:t> </a:t>
            </a:r>
            <a:r>
              <a:rPr dirty="0">
                <a:solidFill>
                  <a:srgbClr val="17375E"/>
                </a:solidFill>
              </a:rPr>
              <a:t>Adds</a:t>
            </a:r>
            <a:r>
              <a:rPr spc="-65" dirty="0">
                <a:solidFill>
                  <a:srgbClr val="17375E"/>
                </a:solidFill>
              </a:rPr>
              <a:t> </a:t>
            </a:r>
            <a:r>
              <a:rPr spc="-10" dirty="0">
                <a:solidFill>
                  <a:srgbClr val="17375E"/>
                </a:solidFill>
              </a:rPr>
              <a:t>Participants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50800" y="904239"/>
            <a:ext cx="5821680" cy="2519680"/>
            <a:chOff x="50800" y="904239"/>
            <a:chExt cx="5821680" cy="2519680"/>
          </a:xfrm>
        </p:grpSpPr>
        <p:sp>
          <p:nvSpPr>
            <p:cNvPr id="5" name="object 5"/>
            <p:cNvSpPr/>
            <p:nvPr/>
          </p:nvSpPr>
          <p:spPr>
            <a:xfrm>
              <a:off x="3022600" y="2219959"/>
              <a:ext cx="2702560" cy="985519"/>
            </a:xfrm>
            <a:custGeom>
              <a:avLst/>
              <a:gdLst/>
              <a:ahLst/>
              <a:cxnLst/>
              <a:rect l="l" t="t" r="r" b="b"/>
              <a:pathLst>
                <a:path w="2702560" h="985519">
                  <a:moveTo>
                    <a:pt x="0" y="243839"/>
                  </a:moveTo>
                  <a:lnTo>
                    <a:pt x="2499360" y="243839"/>
                  </a:lnTo>
                  <a:lnTo>
                    <a:pt x="2499360" y="0"/>
                  </a:lnTo>
                  <a:lnTo>
                    <a:pt x="0" y="0"/>
                  </a:lnTo>
                  <a:lnTo>
                    <a:pt x="0" y="243839"/>
                  </a:lnTo>
                  <a:close/>
                </a:path>
                <a:path w="2702560" h="985519">
                  <a:moveTo>
                    <a:pt x="1432560" y="985519"/>
                  </a:moveTo>
                  <a:lnTo>
                    <a:pt x="2702560" y="985519"/>
                  </a:lnTo>
                  <a:lnTo>
                    <a:pt x="2702560" y="335279"/>
                  </a:lnTo>
                  <a:lnTo>
                    <a:pt x="1432560" y="335279"/>
                  </a:lnTo>
                  <a:lnTo>
                    <a:pt x="1432560" y="985519"/>
                  </a:lnTo>
                  <a:close/>
                </a:path>
              </a:pathLst>
            </a:custGeom>
            <a:ln w="2857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0800" y="904239"/>
              <a:ext cx="5821680" cy="251968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968240" y="1838959"/>
              <a:ext cx="711200" cy="132080"/>
            </a:xfrm>
            <a:prstGeom prst="rect">
              <a:avLst/>
            </a:prstGeom>
          </p:spPr>
        </p:pic>
      </p:grp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70"/>
              </a:lnSpc>
            </a:pPr>
            <a:fld id="{81D60167-4931-47E6-BA6A-407CBD079E47}" type="slidenum">
              <a:rPr spc="-25" dirty="0"/>
              <a:t>28</a:t>
            </a:fld>
            <a:endParaRPr spc="-25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3932554"/>
            <a:ext cx="9144000" cy="1208405"/>
            <a:chOff x="0" y="3932554"/>
            <a:chExt cx="9144000" cy="120840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844799" y="3942079"/>
              <a:ext cx="2458720" cy="73152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2840101" y="3937317"/>
              <a:ext cx="2468245" cy="741045"/>
            </a:xfrm>
            <a:custGeom>
              <a:avLst/>
              <a:gdLst/>
              <a:ahLst/>
              <a:cxnLst/>
              <a:rect l="l" t="t" r="r" b="b"/>
              <a:pathLst>
                <a:path w="2468245" h="741045">
                  <a:moveTo>
                    <a:pt x="0" y="741044"/>
                  </a:moveTo>
                  <a:lnTo>
                    <a:pt x="2468245" y="741044"/>
                  </a:lnTo>
                  <a:lnTo>
                    <a:pt x="2468245" y="0"/>
                  </a:lnTo>
                  <a:lnTo>
                    <a:pt x="0" y="0"/>
                  </a:lnTo>
                  <a:lnTo>
                    <a:pt x="0" y="741044"/>
                  </a:lnTo>
                  <a:close/>
                </a:path>
              </a:pathLst>
            </a:custGeom>
            <a:ln w="9524">
              <a:solidFill>
                <a:srgbClr val="0C39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5974334" y="797783"/>
            <a:ext cx="2973705" cy="3853815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85"/>
              </a:spcBef>
            </a:pPr>
            <a:r>
              <a:rPr sz="2700" b="1" dirty="0">
                <a:latin typeface="Calibri"/>
                <a:cs typeface="Calibri"/>
              </a:rPr>
              <a:t>Key</a:t>
            </a:r>
            <a:r>
              <a:rPr sz="2700" b="1" spc="-80" dirty="0">
                <a:latin typeface="Calibri"/>
                <a:cs typeface="Calibri"/>
              </a:rPr>
              <a:t> </a:t>
            </a:r>
            <a:r>
              <a:rPr sz="2700" b="1" spc="-10" dirty="0">
                <a:latin typeface="Calibri"/>
                <a:cs typeface="Calibri"/>
              </a:rPr>
              <a:t>Actions:</a:t>
            </a:r>
            <a:endParaRPr sz="2700">
              <a:latin typeface="Calibri"/>
              <a:cs typeface="Calibri"/>
            </a:endParaRPr>
          </a:p>
          <a:p>
            <a:pPr marL="358775" marR="175895" indent="-346075">
              <a:lnSpc>
                <a:spcPts val="2970"/>
              </a:lnSpc>
              <a:spcBef>
                <a:spcPts val="610"/>
              </a:spcBef>
              <a:buFont typeface="Arial"/>
              <a:buChar char="•"/>
              <a:tabLst>
                <a:tab pos="358140" algn="l"/>
                <a:tab pos="358775" algn="l"/>
              </a:tabLst>
            </a:pPr>
            <a:r>
              <a:rPr sz="2700" dirty="0">
                <a:latin typeface="Calibri"/>
                <a:cs typeface="Calibri"/>
              </a:rPr>
              <a:t>Fill</a:t>
            </a:r>
            <a:r>
              <a:rPr sz="2700" spc="-15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out</a:t>
            </a:r>
            <a:r>
              <a:rPr sz="2700" spc="-60" dirty="0">
                <a:latin typeface="Calibri"/>
                <a:cs typeface="Calibri"/>
              </a:rPr>
              <a:t> </a:t>
            </a:r>
            <a:r>
              <a:rPr sz="2700" spc="-10" dirty="0">
                <a:latin typeface="Calibri"/>
                <a:cs typeface="Calibri"/>
              </a:rPr>
              <a:t>webforms </a:t>
            </a:r>
            <a:r>
              <a:rPr sz="2700" dirty="0">
                <a:latin typeface="Calibri"/>
                <a:cs typeface="Calibri"/>
              </a:rPr>
              <a:t>(</a:t>
            </a:r>
            <a:r>
              <a:rPr sz="2700" i="1" dirty="0">
                <a:latin typeface="Calibri"/>
                <a:cs typeface="Calibri"/>
              </a:rPr>
              <a:t>if</a:t>
            </a:r>
            <a:r>
              <a:rPr sz="2700" i="1" spc="-10" dirty="0">
                <a:latin typeface="Calibri"/>
                <a:cs typeface="Calibri"/>
              </a:rPr>
              <a:t> available</a:t>
            </a:r>
            <a:r>
              <a:rPr sz="2700" spc="-10" dirty="0">
                <a:latin typeface="Calibri"/>
                <a:cs typeface="Calibri"/>
              </a:rPr>
              <a:t>)</a:t>
            </a:r>
            <a:endParaRPr sz="2700">
              <a:latin typeface="Calibri"/>
              <a:cs typeface="Calibri"/>
            </a:endParaRPr>
          </a:p>
          <a:p>
            <a:pPr marL="358775" marR="96520" indent="-346075">
              <a:lnSpc>
                <a:spcPts val="2970"/>
              </a:lnSpc>
              <a:spcBef>
                <a:spcPts val="1755"/>
              </a:spcBef>
              <a:buFont typeface="Arial"/>
              <a:buChar char="•"/>
              <a:tabLst>
                <a:tab pos="358140" algn="l"/>
                <a:tab pos="358775" algn="l"/>
              </a:tabLst>
            </a:pPr>
            <a:r>
              <a:rPr sz="2700" spc="-10" dirty="0">
                <a:latin typeface="Calibri"/>
                <a:cs typeface="Calibri"/>
              </a:rPr>
              <a:t>Download</a:t>
            </a:r>
            <a:r>
              <a:rPr sz="2700" spc="-110" dirty="0">
                <a:latin typeface="Calibri"/>
                <a:cs typeface="Calibri"/>
              </a:rPr>
              <a:t> </a:t>
            </a:r>
            <a:r>
              <a:rPr sz="2700" spc="-25" dirty="0">
                <a:latin typeface="Calibri"/>
                <a:cs typeface="Calibri"/>
              </a:rPr>
              <a:t>and </a:t>
            </a:r>
            <a:r>
              <a:rPr sz="2700" dirty="0">
                <a:latin typeface="Calibri"/>
                <a:cs typeface="Calibri"/>
              </a:rPr>
              <a:t>Upload</a:t>
            </a:r>
            <a:r>
              <a:rPr sz="2700" spc="-130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PDF</a:t>
            </a:r>
            <a:r>
              <a:rPr sz="2700" spc="-15" dirty="0">
                <a:latin typeface="Calibri"/>
                <a:cs typeface="Calibri"/>
              </a:rPr>
              <a:t> </a:t>
            </a:r>
            <a:r>
              <a:rPr sz="2700" spc="-20" dirty="0">
                <a:latin typeface="Calibri"/>
                <a:cs typeface="Calibri"/>
              </a:rPr>
              <a:t>forms</a:t>
            </a:r>
            <a:endParaRPr sz="2700">
              <a:latin typeface="Calibri"/>
              <a:cs typeface="Calibri"/>
            </a:endParaRPr>
          </a:p>
          <a:p>
            <a:pPr marL="358775" indent="-346075">
              <a:lnSpc>
                <a:spcPct val="100000"/>
              </a:lnSpc>
              <a:spcBef>
                <a:spcPts val="1430"/>
              </a:spcBef>
              <a:buFont typeface="Arial"/>
              <a:buChar char="•"/>
              <a:tabLst>
                <a:tab pos="358140" algn="l"/>
                <a:tab pos="358775" algn="l"/>
              </a:tabLst>
            </a:pPr>
            <a:r>
              <a:rPr sz="2700" spc="-10" dirty="0">
                <a:latin typeface="Calibri"/>
                <a:cs typeface="Calibri"/>
              </a:rPr>
              <a:t>Lock/Unlock</a:t>
            </a:r>
            <a:r>
              <a:rPr sz="2700" spc="-55" dirty="0">
                <a:latin typeface="Calibri"/>
                <a:cs typeface="Calibri"/>
              </a:rPr>
              <a:t> </a:t>
            </a:r>
            <a:r>
              <a:rPr sz="2700" spc="-20" dirty="0">
                <a:latin typeface="Calibri"/>
                <a:cs typeface="Calibri"/>
              </a:rPr>
              <a:t>forms</a:t>
            </a:r>
            <a:endParaRPr sz="2700">
              <a:latin typeface="Calibri"/>
              <a:cs typeface="Calibri"/>
            </a:endParaRPr>
          </a:p>
          <a:p>
            <a:pPr marL="358775" marR="136525" indent="-346075">
              <a:lnSpc>
                <a:spcPts val="2880"/>
              </a:lnSpc>
              <a:spcBef>
                <a:spcPts val="1970"/>
              </a:spcBef>
              <a:buFont typeface="Arial"/>
              <a:buChar char="•"/>
              <a:tabLst>
                <a:tab pos="358140" algn="l"/>
                <a:tab pos="358775" algn="l"/>
              </a:tabLst>
            </a:pPr>
            <a:r>
              <a:rPr sz="2700" dirty="0">
                <a:latin typeface="Calibri"/>
                <a:cs typeface="Calibri"/>
              </a:rPr>
              <a:t>Reuse</a:t>
            </a:r>
            <a:r>
              <a:rPr sz="2700" spc="-105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forms</a:t>
            </a:r>
            <a:r>
              <a:rPr sz="2700" spc="-125" dirty="0">
                <a:latin typeface="Calibri"/>
                <a:cs typeface="Calibri"/>
              </a:rPr>
              <a:t> </a:t>
            </a:r>
            <a:r>
              <a:rPr sz="2700" spc="-20" dirty="0">
                <a:latin typeface="Calibri"/>
                <a:cs typeface="Calibri"/>
              </a:rPr>
              <a:t>from </a:t>
            </a:r>
            <a:r>
              <a:rPr sz="2700" dirty="0">
                <a:latin typeface="Calibri"/>
                <a:cs typeface="Calibri"/>
              </a:rPr>
              <a:t>other</a:t>
            </a:r>
            <a:r>
              <a:rPr sz="2700" spc="-80" dirty="0">
                <a:latin typeface="Calibri"/>
                <a:cs typeface="Calibri"/>
              </a:rPr>
              <a:t> </a:t>
            </a:r>
            <a:r>
              <a:rPr sz="2700" spc="-10" dirty="0">
                <a:latin typeface="Calibri"/>
                <a:cs typeface="Calibri"/>
              </a:rPr>
              <a:t>workspace</a:t>
            </a:r>
            <a:endParaRPr sz="2700">
              <a:latin typeface="Calibri"/>
              <a:cs typeface="Calibri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21932" y="141922"/>
            <a:ext cx="5993130" cy="575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>
                <a:solidFill>
                  <a:srgbClr val="17375E"/>
                </a:solidFill>
              </a:rPr>
              <a:t>Completing</a:t>
            </a:r>
            <a:r>
              <a:rPr spc="-155" dirty="0">
                <a:solidFill>
                  <a:srgbClr val="17375E"/>
                </a:solidFill>
              </a:rPr>
              <a:t> </a:t>
            </a:r>
            <a:r>
              <a:rPr dirty="0">
                <a:solidFill>
                  <a:srgbClr val="17375E"/>
                </a:solidFill>
              </a:rPr>
              <a:t>Workspace</a:t>
            </a:r>
            <a:r>
              <a:rPr spc="-55" dirty="0">
                <a:solidFill>
                  <a:srgbClr val="17375E"/>
                </a:solidFill>
              </a:rPr>
              <a:t> </a:t>
            </a:r>
            <a:r>
              <a:rPr spc="-10" dirty="0">
                <a:solidFill>
                  <a:srgbClr val="17375E"/>
                </a:solidFill>
              </a:rPr>
              <a:t>Forms</a:t>
            </a:r>
          </a:p>
        </p:txBody>
      </p:sp>
      <p:grpSp>
        <p:nvGrpSpPr>
          <p:cNvPr id="7" name="object 7"/>
          <p:cNvGrpSpPr/>
          <p:nvPr/>
        </p:nvGrpSpPr>
        <p:grpSpPr>
          <a:xfrm>
            <a:off x="92075" y="1036954"/>
            <a:ext cx="5861050" cy="3429635"/>
            <a:chOff x="92075" y="1036954"/>
            <a:chExt cx="5861050" cy="3429635"/>
          </a:xfrm>
        </p:grpSpPr>
        <p:sp>
          <p:nvSpPr>
            <p:cNvPr id="8" name="object 8"/>
            <p:cNvSpPr/>
            <p:nvPr/>
          </p:nvSpPr>
          <p:spPr>
            <a:xfrm>
              <a:off x="4505959" y="3032759"/>
              <a:ext cx="1300480" cy="375920"/>
            </a:xfrm>
            <a:custGeom>
              <a:avLst/>
              <a:gdLst/>
              <a:ahLst/>
              <a:cxnLst/>
              <a:rect l="l" t="t" r="r" b="b"/>
              <a:pathLst>
                <a:path w="1300479" h="375920">
                  <a:moveTo>
                    <a:pt x="0" y="375919"/>
                  </a:moveTo>
                  <a:lnTo>
                    <a:pt x="1300480" y="375919"/>
                  </a:lnTo>
                  <a:lnTo>
                    <a:pt x="1300480" y="0"/>
                  </a:lnTo>
                  <a:lnTo>
                    <a:pt x="0" y="0"/>
                  </a:lnTo>
                  <a:lnTo>
                    <a:pt x="0" y="375919"/>
                  </a:lnTo>
                  <a:close/>
                </a:path>
              </a:pathLst>
            </a:custGeom>
            <a:ln w="2857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899025" y="3405631"/>
              <a:ext cx="269875" cy="1060450"/>
            </a:xfrm>
            <a:custGeom>
              <a:avLst/>
              <a:gdLst/>
              <a:ahLst/>
              <a:cxnLst/>
              <a:rect l="l" t="t" r="r" b="b"/>
              <a:pathLst>
                <a:path w="269875" h="1060450">
                  <a:moveTo>
                    <a:pt x="0" y="967422"/>
                  </a:moveTo>
                  <a:lnTo>
                    <a:pt x="23495" y="1060348"/>
                  </a:lnTo>
                  <a:lnTo>
                    <a:pt x="77373" y="993647"/>
                  </a:lnTo>
                  <a:lnTo>
                    <a:pt x="52832" y="993647"/>
                  </a:lnTo>
                  <a:lnTo>
                    <a:pt x="24891" y="987513"/>
                  </a:lnTo>
                  <a:lnTo>
                    <a:pt x="27955" y="973569"/>
                  </a:lnTo>
                  <a:lnTo>
                    <a:pt x="0" y="967422"/>
                  </a:lnTo>
                  <a:close/>
                </a:path>
                <a:path w="269875" h="1060450">
                  <a:moveTo>
                    <a:pt x="27955" y="973569"/>
                  </a:moveTo>
                  <a:lnTo>
                    <a:pt x="24891" y="987513"/>
                  </a:lnTo>
                  <a:lnTo>
                    <a:pt x="52832" y="993647"/>
                  </a:lnTo>
                  <a:lnTo>
                    <a:pt x="55893" y="979712"/>
                  </a:lnTo>
                  <a:lnTo>
                    <a:pt x="27955" y="973569"/>
                  </a:lnTo>
                  <a:close/>
                </a:path>
                <a:path w="269875" h="1060450">
                  <a:moveTo>
                    <a:pt x="55893" y="979712"/>
                  </a:moveTo>
                  <a:lnTo>
                    <a:pt x="52832" y="993647"/>
                  </a:lnTo>
                  <a:lnTo>
                    <a:pt x="77373" y="993647"/>
                  </a:lnTo>
                  <a:lnTo>
                    <a:pt x="83692" y="985824"/>
                  </a:lnTo>
                  <a:lnTo>
                    <a:pt x="55893" y="979712"/>
                  </a:lnTo>
                  <a:close/>
                </a:path>
                <a:path w="269875" h="1060450">
                  <a:moveTo>
                    <a:pt x="241808" y="0"/>
                  </a:moveTo>
                  <a:lnTo>
                    <a:pt x="27955" y="973569"/>
                  </a:lnTo>
                  <a:lnTo>
                    <a:pt x="55893" y="979712"/>
                  </a:lnTo>
                  <a:lnTo>
                    <a:pt x="269748" y="6095"/>
                  </a:lnTo>
                  <a:lnTo>
                    <a:pt x="241808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1600" y="1046479"/>
              <a:ext cx="5842000" cy="2987040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96837" y="1041717"/>
              <a:ext cx="5851525" cy="2996565"/>
            </a:xfrm>
            <a:custGeom>
              <a:avLst/>
              <a:gdLst/>
              <a:ahLst/>
              <a:cxnLst/>
              <a:rect l="l" t="t" r="r" b="b"/>
              <a:pathLst>
                <a:path w="5851525" h="2996565">
                  <a:moveTo>
                    <a:pt x="0" y="2996565"/>
                  </a:moveTo>
                  <a:lnTo>
                    <a:pt x="5851525" y="2996565"/>
                  </a:lnTo>
                  <a:lnTo>
                    <a:pt x="5851525" y="0"/>
                  </a:lnTo>
                  <a:lnTo>
                    <a:pt x="0" y="0"/>
                  </a:lnTo>
                  <a:lnTo>
                    <a:pt x="0" y="2996565"/>
                  </a:lnTo>
                  <a:close/>
                </a:path>
              </a:pathLst>
            </a:custGeom>
            <a:ln w="9525">
              <a:solidFill>
                <a:srgbClr val="0C39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080000" y="1950719"/>
              <a:ext cx="711200" cy="132080"/>
            </a:xfrm>
            <a:prstGeom prst="rect">
              <a:avLst/>
            </a:prstGeom>
          </p:spPr>
        </p:pic>
      </p:grpSp>
      <p:sp>
        <p:nvSpPr>
          <p:cNvPr id="13" name="object 1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70"/>
              </a:lnSpc>
            </a:pPr>
            <a:fld id="{81D60167-4931-47E6-BA6A-407CBD079E47}" type="slidenum">
              <a:rPr spc="-25" dirty="0"/>
              <a:t>29</a:t>
            </a:fld>
            <a:endParaRPr spc="-25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95220" y="1915858"/>
            <a:ext cx="5351780" cy="6851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4300" dirty="0"/>
              <a:t>Navigating</a:t>
            </a:r>
            <a:r>
              <a:rPr sz="4300" spc="-145" dirty="0"/>
              <a:t> </a:t>
            </a:r>
            <a:r>
              <a:rPr sz="4300" spc="-10" dirty="0"/>
              <a:t>Grants.gov</a:t>
            </a:r>
            <a:endParaRPr sz="4300"/>
          </a:p>
        </p:txBody>
      </p:sp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70"/>
              </a:lnSpc>
            </a:pPr>
            <a:fld id="{81D60167-4931-47E6-BA6A-407CBD079E47}" type="slidenum">
              <a:rPr spc="-25" dirty="0"/>
              <a:t>3</a:t>
            </a:fld>
            <a:endParaRPr spc="-25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848603" y="794622"/>
            <a:ext cx="3155315" cy="3525520"/>
          </a:xfrm>
          <a:prstGeom prst="rect">
            <a:avLst/>
          </a:prstGeom>
        </p:spPr>
        <p:txBody>
          <a:bodyPr vert="horz" wrap="square" lIns="0" tIns="5206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9"/>
              </a:spcBef>
            </a:pPr>
            <a:r>
              <a:rPr sz="2700" b="1" dirty="0">
                <a:latin typeface="Calibri"/>
                <a:cs typeface="Calibri"/>
              </a:rPr>
              <a:t>Webform</a:t>
            </a:r>
            <a:r>
              <a:rPr sz="2700" b="1" spc="-130" dirty="0">
                <a:latin typeface="Calibri"/>
                <a:cs typeface="Calibri"/>
              </a:rPr>
              <a:t> </a:t>
            </a:r>
            <a:r>
              <a:rPr sz="2700" b="1" spc="-10" dirty="0">
                <a:latin typeface="Calibri"/>
                <a:cs typeface="Calibri"/>
              </a:rPr>
              <a:t>Basics:</a:t>
            </a:r>
            <a:endParaRPr sz="2700">
              <a:latin typeface="Calibri"/>
              <a:cs typeface="Calibri"/>
            </a:endParaRPr>
          </a:p>
          <a:p>
            <a:pPr marL="358140" marR="5080" indent="-346075">
              <a:lnSpc>
                <a:spcPts val="2730"/>
              </a:lnSpc>
              <a:spcBef>
                <a:spcPts val="565"/>
              </a:spcBef>
              <a:buFont typeface="Arial"/>
              <a:buChar char="•"/>
              <a:tabLst>
                <a:tab pos="358140" algn="l"/>
                <a:tab pos="358775" algn="l"/>
              </a:tabLst>
            </a:pPr>
            <a:r>
              <a:rPr sz="2450" dirty="0">
                <a:latin typeface="Calibri"/>
                <a:cs typeface="Calibri"/>
              </a:rPr>
              <a:t>Complete</a:t>
            </a:r>
            <a:r>
              <a:rPr sz="2450" spc="130" dirty="0">
                <a:latin typeface="Calibri"/>
                <a:cs typeface="Calibri"/>
              </a:rPr>
              <a:t> </a:t>
            </a:r>
            <a:r>
              <a:rPr sz="2450" spc="-10" dirty="0">
                <a:latin typeface="Calibri"/>
                <a:cs typeface="Calibri"/>
              </a:rPr>
              <a:t>online </a:t>
            </a:r>
            <a:r>
              <a:rPr sz="2450" dirty="0">
                <a:latin typeface="Calibri"/>
                <a:cs typeface="Calibri"/>
              </a:rPr>
              <a:t>forms</a:t>
            </a:r>
            <a:r>
              <a:rPr sz="2450" spc="35" dirty="0">
                <a:latin typeface="Calibri"/>
                <a:cs typeface="Calibri"/>
              </a:rPr>
              <a:t> </a:t>
            </a:r>
            <a:r>
              <a:rPr sz="2450" dirty="0">
                <a:latin typeface="Calibri"/>
                <a:cs typeface="Calibri"/>
              </a:rPr>
              <a:t>in</a:t>
            </a:r>
            <a:r>
              <a:rPr sz="2450" spc="40" dirty="0">
                <a:latin typeface="Calibri"/>
                <a:cs typeface="Calibri"/>
              </a:rPr>
              <a:t> </a:t>
            </a:r>
            <a:r>
              <a:rPr sz="2450" dirty="0">
                <a:latin typeface="Calibri"/>
                <a:cs typeface="Calibri"/>
              </a:rPr>
              <a:t>web</a:t>
            </a:r>
            <a:r>
              <a:rPr sz="2450" spc="35" dirty="0">
                <a:latin typeface="Calibri"/>
                <a:cs typeface="Calibri"/>
              </a:rPr>
              <a:t> </a:t>
            </a:r>
            <a:r>
              <a:rPr sz="2450" spc="-10" dirty="0">
                <a:latin typeface="Calibri"/>
                <a:cs typeface="Calibri"/>
              </a:rPr>
              <a:t>browser</a:t>
            </a:r>
            <a:endParaRPr sz="2450">
              <a:latin typeface="Calibri"/>
              <a:cs typeface="Calibri"/>
            </a:endParaRPr>
          </a:p>
          <a:p>
            <a:pPr marL="358140" marR="279400" indent="-346075">
              <a:lnSpc>
                <a:spcPts val="2720"/>
              </a:lnSpc>
              <a:spcBef>
                <a:spcPts val="560"/>
              </a:spcBef>
              <a:buFont typeface="Arial"/>
              <a:buChar char="•"/>
              <a:tabLst>
                <a:tab pos="358140" algn="l"/>
                <a:tab pos="358775" algn="l"/>
              </a:tabLst>
            </a:pPr>
            <a:r>
              <a:rPr sz="2450" dirty="0">
                <a:latin typeface="Calibri"/>
                <a:cs typeface="Calibri"/>
              </a:rPr>
              <a:t>Navigate</a:t>
            </a:r>
            <a:r>
              <a:rPr sz="2450" spc="10" dirty="0">
                <a:latin typeface="Calibri"/>
                <a:cs typeface="Calibri"/>
              </a:rPr>
              <a:t> </a:t>
            </a:r>
            <a:r>
              <a:rPr sz="2450" dirty="0">
                <a:latin typeface="Calibri"/>
                <a:cs typeface="Calibri"/>
              </a:rPr>
              <a:t>by</a:t>
            </a:r>
            <a:r>
              <a:rPr sz="2450" spc="40" dirty="0">
                <a:latin typeface="Calibri"/>
                <a:cs typeface="Calibri"/>
              </a:rPr>
              <a:t> </a:t>
            </a:r>
            <a:r>
              <a:rPr sz="2450" spc="-10" dirty="0">
                <a:latin typeface="Calibri"/>
                <a:cs typeface="Calibri"/>
              </a:rPr>
              <a:t>clicking sections</a:t>
            </a:r>
            <a:endParaRPr sz="2450">
              <a:latin typeface="Calibri"/>
              <a:cs typeface="Calibri"/>
            </a:endParaRPr>
          </a:p>
          <a:p>
            <a:pPr marL="358140" indent="-346075">
              <a:lnSpc>
                <a:spcPts val="2835"/>
              </a:lnSpc>
              <a:spcBef>
                <a:spcPts val="295"/>
              </a:spcBef>
              <a:buFont typeface="Arial"/>
              <a:buChar char="•"/>
              <a:tabLst>
                <a:tab pos="358140" algn="l"/>
                <a:tab pos="358775" algn="l"/>
              </a:tabLst>
            </a:pPr>
            <a:r>
              <a:rPr sz="2450" spc="-10" dirty="0">
                <a:latin typeface="Calibri"/>
                <a:cs typeface="Calibri"/>
              </a:rPr>
              <a:t>Tab</a:t>
            </a:r>
            <a:r>
              <a:rPr sz="2450" spc="-100" dirty="0">
                <a:latin typeface="Calibri"/>
                <a:cs typeface="Calibri"/>
              </a:rPr>
              <a:t> </a:t>
            </a:r>
            <a:r>
              <a:rPr sz="2450" dirty="0">
                <a:latin typeface="Calibri"/>
                <a:cs typeface="Calibri"/>
              </a:rPr>
              <a:t>through</a:t>
            </a:r>
            <a:r>
              <a:rPr sz="2450" spc="45" dirty="0">
                <a:latin typeface="Calibri"/>
                <a:cs typeface="Calibri"/>
              </a:rPr>
              <a:t> </a:t>
            </a:r>
            <a:r>
              <a:rPr sz="2450" spc="-20" dirty="0">
                <a:latin typeface="Calibri"/>
                <a:cs typeface="Calibri"/>
              </a:rPr>
              <a:t>form</a:t>
            </a:r>
            <a:endParaRPr sz="2450">
              <a:latin typeface="Calibri"/>
              <a:cs typeface="Calibri"/>
            </a:endParaRPr>
          </a:p>
          <a:p>
            <a:pPr marL="358140">
              <a:lnSpc>
                <a:spcPts val="2835"/>
              </a:lnSpc>
            </a:pPr>
            <a:r>
              <a:rPr sz="2450" spc="-10" dirty="0">
                <a:latin typeface="Calibri"/>
                <a:cs typeface="Calibri"/>
              </a:rPr>
              <a:t>fields</a:t>
            </a:r>
            <a:endParaRPr sz="2450">
              <a:latin typeface="Calibri"/>
              <a:cs typeface="Calibri"/>
            </a:endParaRPr>
          </a:p>
          <a:p>
            <a:pPr marL="358140" marR="180340" indent="-346075">
              <a:lnSpc>
                <a:spcPts val="2730"/>
              </a:lnSpc>
              <a:spcBef>
                <a:spcPts val="610"/>
              </a:spcBef>
              <a:buFont typeface="Arial"/>
              <a:buChar char="•"/>
              <a:tabLst>
                <a:tab pos="358140" algn="l"/>
                <a:tab pos="358775" algn="l"/>
              </a:tabLst>
            </a:pPr>
            <a:r>
              <a:rPr sz="2450" dirty="0">
                <a:latin typeface="Calibri"/>
                <a:cs typeface="Calibri"/>
              </a:rPr>
              <a:t>Required</a:t>
            </a:r>
            <a:r>
              <a:rPr sz="2450" spc="114" dirty="0">
                <a:latin typeface="Calibri"/>
                <a:cs typeface="Calibri"/>
              </a:rPr>
              <a:t> </a:t>
            </a:r>
            <a:r>
              <a:rPr sz="2450" dirty="0">
                <a:latin typeface="Calibri"/>
                <a:cs typeface="Calibri"/>
              </a:rPr>
              <a:t>fields</a:t>
            </a:r>
            <a:r>
              <a:rPr sz="2450" spc="65" dirty="0">
                <a:latin typeface="Calibri"/>
                <a:cs typeface="Calibri"/>
              </a:rPr>
              <a:t> </a:t>
            </a:r>
            <a:r>
              <a:rPr sz="2450" spc="-20" dirty="0">
                <a:latin typeface="Calibri"/>
                <a:cs typeface="Calibri"/>
              </a:rPr>
              <a:t>have </a:t>
            </a:r>
            <a:r>
              <a:rPr sz="2450" dirty="0">
                <a:latin typeface="Calibri"/>
                <a:cs typeface="Calibri"/>
              </a:rPr>
              <a:t>red</a:t>
            </a:r>
            <a:r>
              <a:rPr sz="2450" spc="60" dirty="0">
                <a:latin typeface="Calibri"/>
                <a:cs typeface="Calibri"/>
              </a:rPr>
              <a:t> </a:t>
            </a:r>
            <a:r>
              <a:rPr sz="2450" spc="-10" dirty="0">
                <a:latin typeface="Calibri"/>
                <a:cs typeface="Calibri"/>
              </a:rPr>
              <a:t>asterisk</a:t>
            </a:r>
            <a:endParaRPr sz="245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21932" y="141922"/>
            <a:ext cx="4469130" cy="575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>
                <a:solidFill>
                  <a:srgbClr val="17375E"/>
                </a:solidFill>
              </a:rPr>
              <a:t>Completing</a:t>
            </a:r>
            <a:r>
              <a:rPr spc="-95" dirty="0">
                <a:solidFill>
                  <a:srgbClr val="17375E"/>
                </a:solidFill>
              </a:rPr>
              <a:t> </a:t>
            </a:r>
            <a:r>
              <a:rPr spc="-10" dirty="0">
                <a:solidFill>
                  <a:srgbClr val="17375E"/>
                </a:solidFill>
              </a:rPr>
              <a:t>Webforms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142875" y="1006474"/>
            <a:ext cx="5627370" cy="3595370"/>
            <a:chOff x="142875" y="1006474"/>
            <a:chExt cx="5627370" cy="359537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2400" y="1015999"/>
              <a:ext cx="5608320" cy="3576320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147637" y="1011237"/>
              <a:ext cx="5617845" cy="3585845"/>
            </a:xfrm>
            <a:custGeom>
              <a:avLst/>
              <a:gdLst/>
              <a:ahLst/>
              <a:cxnLst/>
              <a:rect l="l" t="t" r="r" b="b"/>
              <a:pathLst>
                <a:path w="5617845" h="3585845">
                  <a:moveTo>
                    <a:pt x="0" y="3585845"/>
                  </a:moveTo>
                  <a:lnTo>
                    <a:pt x="5617845" y="3585845"/>
                  </a:lnTo>
                  <a:lnTo>
                    <a:pt x="5617845" y="0"/>
                  </a:lnTo>
                  <a:lnTo>
                    <a:pt x="0" y="0"/>
                  </a:lnTo>
                  <a:lnTo>
                    <a:pt x="0" y="3585845"/>
                  </a:lnTo>
                  <a:close/>
                </a:path>
              </a:pathLst>
            </a:custGeom>
            <a:ln w="9524">
              <a:solidFill>
                <a:srgbClr val="0C39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57479" y="1021079"/>
              <a:ext cx="4165600" cy="3373120"/>
            </a:xfrm>
            <a:custGeom>
              <a:avLst/>
              <a:gdLst/>
              <a:ahLst/>
              <a:cxnLst/>
              <a:rect l="l" t="t" r="r" b="b"/>
              <a:pathLst>
                <a:path w="4165600" h="3373120">
                  <a:moveTo>
                    <a:pt x="0" y="3373120"/>
                  </a:moveTo>
                  <a:lnTo>
                    <a:pt x="751840" y="3373120"/>
                  </a:lnTo>
                  <a:lnTo>
                    <a:pt x="751840" y="0"/>
                  </a:lnTo>
                  <a:lnTo>
                    <a:pt x="0" y="0"/>
                  </a:lnTo>
                  <a:lnTo>
                    <a:pt x="0" y="3373120"/>
                  </a:lnTo>
                  <a:close/>
                </a:path>
                <a:path w="4165600" h="3373120">
                  <a:moveTo>
                    <a:pt x="3840480" y="995680"/>
                  </a:moveTo>
                  <a:lnTo>
                    <a:pt x="4165600" y="995680"/>
                  </a:lnTo>
                  <a:lnTo>
                    <a:pt x="4165600" y="711200"/>
                  </a:lnTo>
                  <a:lnTo>
                    <a:pt x="3840480" y="711200"/>
                  </a:lnTo>
                  <a:lnTo>
                    <a:pt x="3840480" y="995680"/>
                  </a:lnTo>
                  <a:close/>
                </a:path>
              </a:pathLst>
            </a:custGeom>
            <a:ln w="2857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70"/>
              </a:lnSpc>
            </a:pPr>
            <a:fld id="{81D60167-4931-47E6-BA6A-407CBD079E47}" type="slidenum">
              <a:rPr spc="-25" dirty="0"/>
              <a:t>30</a:t>
            </a:fld>
            <a:endParaRPr spc="-25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81355" y="782891"/>
            <a:ext cx="2802890" cy="842010"/>
            <a:chOff x="681355" y="782891"/>
            <a:chExt cx="2802890" cy="84201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90880" y="792479"/>
              <a:ext cx="2783839" cy="727669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686117" y="787653"/>
              <a:ext cx="2793365" cy="832485"/>
            </a:xfrm>
            <a:custGeom>
              <a:avLst/>
              <a:gdLst/>
              <a:ahLst/>
              <a:cxnLst/>
              <a:rect l="l" t="t" r="r" b="b"/>
              <a:pathLst>
                <a:path w="2793365" h="832485">
                  <a:moveTo>
                    <a:pt x="0" y="832485"/>
                  </a:moveTo>
                  <a:lnTo>
                    <a:pt x="2793364" y="832485"/>
                  </a:lnTo>
                  <a:lnTo>
                    <a:pt x="2793364" y="0"/>
                  </a:lnTo>
                  <a:lnTo>
                    <a:pt x="0" y="0"/>
                  </a:lnTo>
                  <a:lnTo>
                    <a:pt x="0" y="832485"/>
                  </a:lnTo>
                  <a:close/>
                </a:path>
              </a:pathLst>
            </a:custGeom>
            <a:ln w="9525">
              <a:solidFill>
                <a:srgbClr val="0C39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" name="object 5"/>
          <p:cNvGrpSpPr/>
          <p:nvPr/>
        </p:nvGrpSpPr>
        <p:grpSpPr>
          <a:xfrm>
            <a:off x="528955" y="1534921"/>
            <a:ext cx="3117850" cy="3229610"/>
            <a:chOff x="528955" y="1534921"/>
            <a:chExt cx="3117850" cy="3229610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38480" y="1737359"/>
              <a:ext cx="3098799" cy="3007360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533717" y="1732597"/>
              <a:ext cx="3108325" cy="3016885"/>
            </a:xfrm>
            <a:custGeom>
              <a:avLst/>
              <a:gdLst/>
              <a:ahLst/>
              <a:cxnLst/>
              <a:rect l="l" t="t" r="r" b="b"/>
              <a:pathLst>
                <a:path w="3108325" h="3016885">
                  <a:moveTo>
                    <a:pt x="0" y="3016885"/>
                  </a:moveTo>
                  <a:lnTo>
                    <a:pt x="3108324" y="3016885"/>
                  </a:lnTo>
                  <a:lnTo>
                    <a:pt x="3108324" y="0"/>
                  </a:lnTo>
                  <a:lnTo>
                    <a:pt x="0" y="0"/>
                  </a:lnTo>
                  <a:lnTo>
                    <a:pt x="0" y="3016885"/>
                  </a:lnTo>
                  <a:close/>
                </a:path>
              </a:pathLst>
            </a:custGeom>
            <a:ln w="9525">
              <a:solidFill>
                <a:srgbClr val="0C39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990600" y="4516119"/>
              <a:ext cx="2032000" cy="233679"/>
            </a:xfrm>
            <a:custGeom>
              <a:avLst/>
              <a:gdLst/>
              <a:ahLst/>
              <a:cxnLst/>
              <a:rect l="l" t="t" r="r" b="b"/>
              <a:pathLst>
                <a:path w="2032000" h="233679">
                  <a:moveTo>
                    <a:pt x="0" y="233679"/>
                  </a:moveTo>
                  <a:lnTo>
                    <a:pt x="2032000" y="233679"/>
                  </a:lnTo>
                  <a:lnTo>
                    <a:pt x="2032000" y="0"/>
                  </a:lnTo>
                  <a:lnTo>
                    <a:pt x="0" y="0"/>
                  </a:lnTo>
                  <a:lnTo>
                    <a:pt x="0" y="233679"/>
                  </a:lnTo>
                  <a:close/>
                </a:path>
              </a:pathLst>
            </a:custGeom>
            <a:ln w="28574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352930" y="1534921"/>
              <a:ext cx="200025" cy="542290"/>
            </a:xfrm>
            <a:custGeom>
              <a:avLst/>
              <a:gdLst/>
              <a:ahLst/>
              <a:cxnLst/>
              <a:rect l="l" t="t" r="r" b="b"/>
              <a:pathLst>
                <a:path w="200025" h="542289">
                  <a:moveTo>
                    <a:pt x="145392" y="464544"/>
                  </a:moveTo>
                  <a:lnTo>
                    <a:pt x="118237" y="473201"/>
                  </a:lnTo>
                  <a:lnTo>
                    <a:pt x="185165" y="541782"/>
                  </a:lnTo>
                  <a:lnTo>
                    <a:pt x="195073" y="478155"/>
                  </a:lnTo>
                  <a:lnTo>
                    <a:pt x="149732" y="478155"/>
                  </a:lnTo>
                  <a:lnTo>
                    <a:pt x="145392" y="464544"/>
                  </a:lnTo>
                  <a:close/>
                </a:path>
                <a:path w="200025" h="542289">
                  <a:moveTo>
                    <a:pt x="172709" y="455835"/>
                  </a:moveTo>
                  <a:lnTo>
                    <a:pt x="145392" y="464544"/>
                  </a:lnTo>
                  <a:lnTo>
                    <a:pt x="149732" y="478155"/>
                  </a:lnTo>
                  <a:lnTo>
                    <a:pt x="177037" y="469392"/>
                  </a:lnTo>
                  <a:lnTo>
                    <a:pt x="172709" y="455835"/>
                  </a:lnTo>
                  <a:close/>
                </a:path>
                <a:path w="200025" h="542289">
                  <a:moveTo>
                    <a:pt x="199897" y="447167"/>
                  </a:moveTo>
                  <a:lnTo>
                    <a:pt x="172709" y="455835"/>
                  </a:lnTo>
                  <a:lnTo>
                    <a:pt x="177037" y="469392"/>
                  </a:lnTo>
                  <a:lnTo>
                    <a:pt x="149732" y="478155"/>
                  </a:lnTo>
                  <a:lnTo>
                    <a:pt x="195073" y="478155"/>
                  </a:lnTo>
                  <a:lnTo>
                    <a:pt x="199897" y="447167"/>
                  </a:lnTo>
                  <a:close/>
                </a:path>
                <a:path w="200025" h="542289">
                  <a:moveTo>
                    <a:pt x="27178" y="0"/>
                  </a:moveTo>
                  <a:lnTo>
                    <a:pt x="0" y="8636"/>
                  </a:lnTo>
                  <a:lnTo>
                    <a:pt x="145392" y="464544"/>
                  </a:lnTo>
                  <a:lnTo>
                    <a:pt x="172709" y="455835"/>
                  </a:lnTo>
                  <a:lnTo>
                    <a:pt x="27178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4016121" y="644862"/>
            <a:ext cx="4822825" cy="3559175"/>
          </a:xfrm>
          <a:prstGeom prst="rect">
            <a:avLst/>
          </a:prstGeom>
        </p:spPr>
        <p:txBody>
          <a:bodyPr vert="horz" wrap="square" lIns="0" tIns="2019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90"/>
              </a:spcBef>
            </a:pPr>
            <a:r>
              <a:rPr sz="2700" b="1" dirty="0">
                <a:latin typeface="Calibri"/>
                <a:cs typeface="Calibri"/>
              </a:rPr>
              <a:t>PDF</a:t>
            </a:r>
            <a:r>
              <a:rPr sz="2700" b="1" spc="-20" dirty="0">
                <a:latin typeface="Calibri"/>
                <a:cs typeface="Calibri"/>
              </a:rPr>
              <a:t> </a:t>
            </a:r>
            <a:r>
              <a:rPr sz="2700" b="1" dirty="0">
                <a:latin typeface="Calibri"/>
                <a:cs typeface="Calibri"/>
              </a:rPr>
              <a:t>Form</a:t>
            </a:r>
            <a:r>
              <a:rPr sz="2700" b="1" spc="-20" dirty="0">
                <a:latin typeface="Calibri"/>
                <a:cs typeface="Calibri"/>
              </a:rPr>
              <a:t> </a:t>
            </a:r>
            <a:r>
              <a:rPr sz="2700" b="1" spc="-10" dirty="0">
                <a:latin typeface="Calibri"/>
                <a:cs typeface="Calibri"/>
              </a:rPr>
              <a:t>Basics:</a:t>
            </a:r>
            <a:endParaRPr sz="2700">
              <a:latin typeface="Calibri"/>
              <a:cs typeface="Calibri"/>
            </a:endParaRPr>
          </a:p>
          <a:p>
            <a:pPr marL="358140" marR="73025" indent="-346075">
              <a:lnSpc>
                <a:spcPts val="2970"/>
              </a:lnSpc>
              <a:spcBef>
                <a:spcPts val="1815"/>
              </a:spcBef>
              <a:buFont typeface="Arial"/>
              <a:buChar char="•"/>
              <a:tabLst>
                <a:tab pos="358140" algn="l"/>
                <a:tab pos="358775" algn="l"/>
                <a:tab pos="3934460" algn="l"/>
              </a:tabLst>
            </a:pPr>
            <a:r>
              <a:rPr sz="2700" dirty="0">
                <a:latin typeface="Calibri"/>
                <a:cs typeface="Calibri"/>
              </a:rPr>
              <a:t>Option</a:t>
            </a:r>
            <a:r>
              <a:rPr sz="2700" spc="-140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to</a:t>
            </a:r>
            <a:r>
              <a:rPr sz="2700" spc="-70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download</a:t>
            </a:r>
            <a:r>
              <a:rPr sz="2700" spc="-60" dirty="0">
                <a:latin typeface="Calibri"/>
                <a:cs typeface="Calibri"/>
              </a:rPr>
              <a:t> </a:t>
            </a:r>
            <a:r>
              <a:rPr sz="2700" spc="-25" dirty="0">
                <a:latin typeface="Calibri"/>
                <a:cs typeface="Calibri"/>
              </a:rPr>
              <a:t>PDF</a:t>
            </a:r>
            <a:r>
              <a:rPr sz="2700" dirty="0">
                <a:latin typeface="Calibri"/>
                <a:cs typeface="Calibri"/>
              </a:rPr>
              <a:t>	</a:t>
            </a:r>
            <a:r>
              <a:rPr sz="2700" spc="-25" dirty="0">
                <a:latin typeface="Calibri"/>
                <a:cs typeface="Calibri"/>
              </a:rPr>
              <a:t>forms </a:t>
            </a:r>
            <a:r>
              <a:rPr sz="2700" dirty="0">
                <a:latin typeface="Calibri"/>
                <a:cs typeface="Calibri"/>
              </a:rPr>
              <a:t>to</a:t>
            </a:r>
            <a:r>
              <a:rPr sz="2700" spc="-15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complete</a:t>
            </a:r>
            <a:r>
              <a:rPr sz="2700" spc="-90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in</a:t>
            </a:r>
            <a:r>
              <a:rPr sz="2700" spc="80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Adobe</a:t>
            </a:r>
            <a:r>
              <a:rPr sz="2700" spc="-90" dirty="0">
                <a:latin typeface="Calibri"/>
                <a:cs typeface="Calibri"/>
              </a:rPr>
              <a:t> </a:t>
            </a:r>
            <a:r>
              <a:rPr sz="2700" spc="-10" dirty="0">
                <a:latin typeface="Calibri"/>
                <a:cs typeface="Calibri"/>
              </a:rPr>
              <a:t>software</a:t>
            </a:r>
            <a:endParaRPr sz="2700">
              <a:latin typeface="Calibri"/>
              <a:cs typeface="Calibri"/>
            </a:endParaRPr>
          </a:p>
          <a:p>
            <a:pPr marL="358140" indent="-346075">
              <a:lnSpc>
                <a:spcPct val="100000"/>
              </a:lnSpc>
              <a:spcBef>
                <a:spcPts val="1430"/>
              </a:spcBef>
              <a:buFont typeface="Arial"/>
              <a:buChar char="•"/>
              <a:tabLst>
                <a:tab pos="358140" algn="l"/>
                <a:tab pos="358775" algn="l"/>
              </a:tabLst>
            </a:pPr>
            <a:r>
              <a:rPr sz="2700" dirty="0">
                <a:latin typeface="Calibri"/>
                <a:cs typeface="Calibri"/>
              </a:rPr>
              <a:t>Upload</a:t>
            </a:r>
            <a:r>
              <a:rPr sz="2700" spc="-165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PDF</a:t>
            </a:r>
            <a:r>
              <a:rPr sz="2700" spc="-50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forms</a:t>
            </a:r>
            <a:r>
              <a:rPr sz="2700" spc="-40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to</a:t>
            </a:r>
            <a:r>
              <a:rPr sz="2700" spc="-80" dirty="0">
                <a:latin typeface="Calibri"/>
                <a:cs typeface="Calibri"/>
              </a:rPr>
              <a:t> </a:t>
            </a:r>
            <a:r>
              <a:rPr sz="2700" spc="-10" dirty="0">
                <a:latin typeface="Calibri"/>
                <a:cs typeface="Calibri"/>
              </a:rPr>
              <a:t>workspace</a:t>
            </a:r>
            <a:endParaRPr sz="2700">
              <a:latin typeface="Calibri"/>
              <a:cs typeface="Calibri"/>
            </a:endParaRPr>
          </a:p>
          <a:p>
            <a:pPr marL="358140" marR="422909" indent="-346075">
              <a:lnSpc>
                <a:spcPct val="90300"/>
              </a:lnSpc>
              <a:spcBef>
                <a:spcPts val="1885"/>
              </a:spcBef>
              <a:buFont typeface="Arial"/>
              <a:buChar char="•"/>
              <a:tabLst>
                <a:tab pos="358140" algn="l"/>
                <a:tab pos="358775" algn="l"/>
              </a:tabLst>
            </a:pPr>
            <a:r>
              <a:rPr sz="2700" dirty="0">
                <a:latin typeface="Calibri"/>
                <a:cs typeface="Calibri"/>
              </a:rPr>
              <a:t>Upon</a:t>
            </a:r>
            <a:r>
              <a:rPr sz="2700" spc="-130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uploading,</a:t>
            </a:r>
            <a:r>
              <a:rPr sz="2700" spc="-100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data</a:t>
            </a:r>
            <a:r>
              <a:rPr sz="2700" spc="-85" dirty="0">
                <a:latin typeface="Calibri"/>
                <a:cs typeface="Calibri"/>
              </a:rPr>
              <a:t> </a:t>
            </a:r>
            <a:r>
              <a:rPr sz="2700" spc="-10" dirty="0">
                <a:latin typeface="Calibri"/>
                <a:cs typeface="Calibri"/>
              </a:rPr>
              <a:t>shared between</a:t>
            </a:r>
            <a:r>
              <a:rPr sz="2700" spc="-114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online</a:t>
            </a:r>
            <a:r>
              <a:rPr sz="2700" spc="-110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and</a:t>
            </a:r>
            <a:r>
              <a:rPr sz="2700" spc="-30" dirty="0">
                <a:latin typeface="Calibri"/>
                <a:cs typeface="Calibri"/>
              </a:rPr>
              <a:t> </a:t>
            </a:r>
            <a:r>
              <a:rPr sz="2700" spc="-25" dirty="0">
                <a:latin typeface="Calibri"/>
                <a:cs typeface="Calibri"/>
              </a:rPr>
              <a:t>PDF </a:t>
            </a:r>
            <a:r>
              <a:rPr sz="2700" spc="-10" dirty="0">
                <a:latin typeface="Calibri"/>
                <a:cs typeface="Calibri"/>
              </a:rPr>
              <a:t>versions</a:t>
            </a:r>
            <a:r>
              <a:rPr sz="2700" spc="-90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of</a:t>
            </a:r>
            <a:r>
              <a:rPr sz="2700" spc="-10" dirty="0">
                <a:latin typeface="Calibri"/>
                <a:cs typeface="Calibri"/>
              </a:rPr>
              <a:t> </a:t>
            </a:r>
            <a:r>
              <a:rPr sz="2700" spc="-20" dirty="0">
                <a:latin typeface="Calibri"/>
                <a:cs typeface="Calibri"/>
              </a:rPr>
              <a:t>forms</a:t>
            </a:r>
            <a:endParaRPr sz="2700">
              <a:latin typeface="Calibri"/>
              <a:cs typeface="Calibri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70"/>
              </a:lnSpc>
            </a:pPr>
            <a:fld id="{81D60167-4931-47E6-BA6A-407CBD079E47}" type="slidenum">
              <a:rPr spc="-25" dirty="0"/>
              <a:t>31</a:t>
            </a:fld>
            <a:endParaRPr spc="-25" dirty="0"/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221932" y="141922"/>
            <a:ext cx="4600575" cy="575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>
                <a:solidFill>
                  <a:srgbClr val="17375E"/>
                </a:solidFill>
              </a:rPr>
              <a:t>Completing</a:t>
            </a:r>
            <a:r>
              <a:rPr spc="-40" dirty="0">
                <a:solidFill>
                  <a:srgbClr val="17375E"/>
                </a:solidFill>
              </a:rPr>
              <a:t> </a:t>
            </a:r>
            <a:r>
              <a:rPr dirty="0">
                <a:solidFill>
                  <a:srgbClr val="17375E"/>
                </a:solidFill>
              </a:rPr>
              <a:t>PDF</a:t>
            </a:r>
            <a:r>
              <a:rPr spc="-55" dirty="0">
                <a:solidFill>
                  <a:srgbClr val="17375E"/>
                </a:solidFill>
              </a:rPr>
              <a:t> </a:t>
            </a:r>
            <a:r>
              <a:rPr spc="-10" dirty="0">
                <a:solidFill>
                  <a:srgbClr val="17375E"/>
                </a:solidFill>
              </a:rPr>
              <a:t>Forms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843914"/>
            <a:ext cx="9144000" cy="4297045"/>
            <a:chOff x="0" y="843914"/>
            <a:chExt cx="9144000" cy="429704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86080" y="853439"/>
              <a:ext cx="3271520" cy="3891279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381317" y="848677"/>
              <a:ext cx="3281045" cy="3900804"/>
            </a:xfrm>
            <a:custGeom>
              <a:avLst/>
              <a:gdLst/>
              <a:ahLst/>
              <a:cxnLst/>
              <a:rect l="l" t="t" r="r" b="b"/>
              <a:pathLst>
                <a:path w="3281045" h="3900804">
                  <a:moveTo>
                    <a:pt x="0" y="3900804"/>
                  </a:moveTo>
                  <a:lnTo>
                    <a:pt x="3281045" y="3900804"/>
                  </a:lnTo>
                  <a:lnTo>
                    <a:pt x="3281045" y="0"/>
                  </a:lnTo>
                  <a:lnTo>
                    <a:pt x="0" y="0"/>
                  </a:lnTo>
                  <a:lnTo>
                    <a:pt x="0" y="3900804"/>
                  </a:lnTo>
                  <a:close/>
                </a:path>
              </a:pathLst>
            </a:custGeom>
            <a:ln w="9525">
              <a:solidFill>
                <a:srgbClr val="0C39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21932" y="141922"/>
            <a:ext cx="4600575" cy="575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>
                <a:solidFill>
                  <a:srgbClr val="17375E"/>
                </a:solidFill>
              </a:rPr>
              <a:t>Completing</a:t>
            </a:r>
            <a:r>
              <a:rPr spc="-40" dirty="0">
                <a:solidFill>
                  <a:srgbClr val="17375E"/>
                </a:solidFill>
              </a:rPr>
              <a:t> </a:t>
            </a:r>
            <a:r>
              <a:rPr dirty="0">
                <a:solidFill>
                  <a:srgbClr val="17375E"/>
                </a:solidFill>
              </a:rPr>
              <a:t>PDF</a:t>
            </a:r>
            <a:r>
              <a:rPr spc="-55" dirty="0">
                <a:solidFill>
                  <a:srgbClr val="17375E"/>
                </a:solidFill>
              </a:rPr>
              <a:t> </a:t>
            </a:r>
            <a:r>
              <a:rPr spc="-10" dirty="0">
                <a:solidFill>
                  <a:srgbClr val="17375E"/>
                </a:solidFill>
              </a:rPr>
              <a:t>Forms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70"/>
              </a:lnSpc>
            </a:pPr>
            <a:fld id="{81D60167-4931-47E6-BA6A-407CBD079E47}" type="slidenum">
              <a:rPr spc="-25" dirty="0"/>
              <a:t>32</a:t>
            </a:fld>
            <a:endParaRPr spc="-25" dirty="0"/>
          </a:p>
        </p:txBody>
      </p:sp>
      <p:sp>
        <p:nvSpPr>
          <p:cNvPr id="6" name="object 6"/>
          <p:cNvSpPr txBox="1"/>
          <p:nvPr/>
        </p:nvSpPr>
        <p:spPr>
          <a:xfrm>
            <a:off x="4076065" y="652730"/>
            <a:ext cx="4772660" cy="3852545"/>
          </a:xfrm>
          <a:prstGeom prst="rect">
            <a:avLst/>
          </a:prstGeom>
        </p:spPr>
        <p:txBody>
          <a:bodyPr vert="horz" wrap="square" lIns="0" tIns="1695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35"/>
              </a:spcBef>
            </a:pPr>
            <a:r>
              <a:rPr sz="2700" b="1" dirty="0">
                <a:latin typeface="Calibri"/>
                <a:cs typeface="Calibri"/>
              </a:rPr>
              <a:t>PDF</a:t>
            </a:r>
            <a:r>
              <a:rPr sz="2700" b="1" spc="-50" dirty="0">
                <a:latin typeface="Calibri"/>
                <a:cs typeface="Calibri"/>
              </a:rPr>
              <a:t> </a:t>
            </a:r>
            <a:r>
              <a:rPr sz="2700" b="1" dirty="0">
                <a:latin typeface="Calibri"/>
                <a:cs typeface="Calibri"/>
              </a:rPr>
              <a:t>Form</a:t>
            </a:r>
            <a:r>
              <a:rPr sz="2700" b="1" spc="-55" dirty="0">
                <a:latin typeface="Calibri"/>
                <a:cs typeface="Calibri"/>
              </a:rPr>
              <a:t> </a:t>
            </a:r>
            <a:r>
              <a:rPr sz="2700" b="1" spc="-10" dirty="0">
                <a:latin typeface="Calibri"/>
                <a:cs typeface="Calibri"/>
              </a:rPr>
              <a:t>Basics:</a:t>
            </a:r>
            <a:endParaRPr sz="2700">
              <a:latin typeface="Calibri"/>
              <a:cs typeface="Calibri"/>
            </a:endParaRPr>
          </a:p>
          <a:p>
            <a:pPr marL="358140" indent="-346075">
              <a:lnSpc>
                <a:spcPct val="100000"/>
              </a:lnSpc>
              <a:spcBef>
                <a:spcPts val="1250"/>
              </a:spcBef>
              <a:buFont typeface="Arial"/>
              <a:buChar char="•"/>
              <a:tabLst>
                <a:tab pos="358140" algn="l"/>
                <a:tab pos="358775" algn="l"/>
              </a:tabLst>
            </a:pPr>
            <a:r>
              <a:rPr sz="2700" spc="-45" dirty="0">
                <a:latin typeface="Calibri"/>
                <a:cs typeface="Calibri"/>
              </a:rPr>
              <a:t>Tab</a:t>
            </a:r>
            <a:r>
              <a:rPr sz="2700" spc="-85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through</a:t>
            </a:r>
            <a:r>
              <a:rPr sz="2700" spc="-80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form</a:t>
            </a:r>
            <a:r>
              <a:rPr sz="2700" spc="-30" dirty="0">
                <a:latin typeface="Calibri"/>
                <a:cs typeface="Calibri"/>
              </a:rPr>
              <a:t> </a:t>
            </a:r>
            <a:r>
              <a:rPr sz="2700" spc="-10" dirty="0">
                <a:latin typeface="Calibri"/>
                <a:cs typeface="Calibri"/>
              </a:rPr>
              <a:t>fields</a:t>
            </a:r>
            <a:endParaRPr sz="2700">
              <a:latin typeface="Calibri"/>
              <a:cs typeface="Calibri"/>
            </a:endParaRPr>
          </a:p>
          <a:p>
            <a:pPr marL="358140" marR="5080" indent="-346075">
              <a:lnSpc>
                <a:spcPts val="2640"/>
              </a:lnSpc>
              <a:spcBef>
                <a:spcPts val="1755"/>
              </a:spcBef>
              <a:buFont typeface="Arial"/>
              <a:buChar char="•"/>
              <a:tabLst>
                <a:tab pos="358140" algn="l"/>
                <a:tab pos="358775" algn="l"/>
              </a:tabLst>
            </a:pPr>
            <a:r>
              <a:rPr sz="2700" spc="-10" dirty="0">
                <a:latin typeface="Calibri"/>
                <a:cs typeface="Calibri"/>
              </a:rPr>
              <a:t>Required</a:t>
            </a:r>
            <a:r>
              <a:rPr sz="2700" spc="-150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fields</a:t>
            </a:r>
            <a:r>
              <a:rPr sz="2700" spc="-100" dirty="0">
                <a:latin typeface="Calibri"/>
                <a:cs typeface="Calibri"/>
              </a:rPr>
              <a:t> </a:t>
            </a:r>
            <a:r>
              <a:rPr sz="2700" spc="-10" dirty="0">
                <a:latin typeface="Calibri"/>
                <a:cs typeface="Calibri"/>
              </a:rPr>
              <a:t>have</a:t>
            </a:r>
            <a:r>
              <a:rPr sz="2700" spc="-65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red</a:t>
            </a:r>
            <a:r>
              <a:rPr sz="2700" spc="-55" dirty="0">
                <a:latin typeface="Calibri"/>
                <a:cs typeface="Calibri"/>
              </a:rPr>
              <a:t> </a:t>
            </a:r>
            <a:r>
              <a:rPr sz="2700" spc="-10" dirty="0">
                <a:latin typeface="Calibri"/>
                <a:cs typeface="Calibri"/>
              </a:rPr>
              <a:t>border </a:t>
            </a:r>
            <a:r>
              <a:rPr sz="2700" dirty="0">
                <a:latin typeface="Calibri"/>
                <a:cs typeface="Calibri"/>
              </a:rPr>
              <a:t>and</a:t>
            </a:r>
            <a:r>
              <a:rPr sz="2700" spc="-60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yellow</a:t>
            </a:r>
            <a:r>
              <a:rPr sz="2700" spc="-80" dirty="0">
                <a:latin typeface="Calibri"/>
                <a:cs typeface="Calibri"/>
              </a:rPr>
              <a:t> </a:t>
            </a:r>
            <a:r>
              <a:rPr sz="2700" spc="-10" dirty="0">
                <a:latin typeface="Calibri"/>
                <a:cs typeface="Calibri"/>
              </a:rPr>
              <a:t>shading</a:t>
            </a:r>
            <a:endParaRPr sz="2700">
              <a:latin typeface="Calibri"/>
              <a:cs typeface="Calibri"/>
            </a:endParaRPr>
          </a:p>
          <a:p>
            <a:pPr marL="358140" marR="273050" indent="-346075">
              <a:lnSpc>
                <a:spcPts val="2650"/>
              </a:lnSpc>
              <a:spcBef>
                <a:spcPts val="1764"/>
              </a:spcBef>
              <a:buFont typeface="Arial"/>
              <a:buChar char="•"/>
              <a:tabLst>
                <a:tab pos="358140" algn="l"/>
                <a:tab pos="358775" algn="l"/>
              </a:tabLst>
            </a:pPr>
            <a:r>
              <a:rPr sz="2700" dirty="0">
                <a:latin typeface="Calibri"/>
                <a:cs typeface="Calibri"/>
              </a:rPr>
              <a:t>Hover</a:t>
            </a:r>
            <a:r>
              <a:rPr sz="2700" spc="-40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mouse</a:t>
            </a:r>
            <a:r>
              <a:rPr sz="2700" spc="-45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over</a:t>
            </a:r>
            <a:r>
              <a:rPr sz="2700" spc="-35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form</a:t>
            </a:r>
            <a:r>
              <a:rPr sz="2700" spc="-70" dirty="0">
                <a:latin typeface="Calibri"/>
                <a:cs typeface="Calibri"/>
              </a:rPr>
              <a:t> </a:t>
            </a:r>
            <a:r>
              <a:rPr sz="2700" spc="-10" dirty="0">
                <a:latin typeface="Calibri"/>
                <a:cs typeface="Calibri"/>
              </a:rPr>
              <a:t>fields </a:t>
            </a:r>
            <a:r>
              <a:rPr sz="2700" dirty="0">
                <a:latin typeface="Calibri"/>
                <a:cs typeface="Calibri"/>
              </a:rPr>
              <a:t>for</a:t>
            </a:r>
            <a:r>
              <a:rPr sz="2700" spc="-70" dirty="0">
                <a:latin typeface="Calibri"/>
                <a:cs typeface="Calibri"/>
              </a:rPr>
              <a:t> </a:t>
            </a:r>
            <a:r>
              <a:rPr sz="2700" spc="-20" dirty="0">
                <a:latin typeface="Calibri"/>
                <a:cs typeface="Calibri"/>
              </a:rPr>
              <a:t>help</a:t>
            </a:r>
            <a:endParaRPr sz="2700">
              <a:latin typeface="Calibri"/>
              <a:cs typeface="Calibri"/>
            </a:endParaRPr>
          </a:p>
          <a:p>
            <a:pPr marL="358140" marR="164465" indent="-346075">
              <a:lnSpc>
                <a:spcPts val="2640"/>
              </a:lnSpc>
              <a:spcBef>
                <a:spcPts val="1764"/>
              </a:spcBef>
              <a:buFont typeface="Arial"/>
              <a:buChar char="•"/>
              <a:tabLst>
                <a:tab pos="358140" algn="l"/>
                <a:tab pos="358775" algn="l"/>
              </a:tabLst>
            </a:pPr>
            <a:r>
              <a:rPr sz="2700" spc="-10" dirty="0">
                <a:latin typeface="Calibri"/>
                <a:cs typeface="Calibri"/>
              </a:rPr>
              <a:t>Error</a:t>
            </a:r>
            <a:r>
              <a:rPr sz="2700" spc="-135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messages</a:t>
            </a:r>
            <a:r>
              <a:rPr sz="2700" spc="-10" dirty="0">
                <a:latin typeface="Calibri"/>
                <a:cs typeface="Calibri"/>
              </a:rPr>
              <a:t> explain</a:t>
            </a:r>
            <a:r>
              <a:rPr sz="2700" spc="-135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how</a:t>
            </a:r>
            <a:r>
              <a:rPr sz="2700" spc="-85" dirty="0">
                <a:latin typeface="Calibri"/>
                <a:cs typeface="Calibri"/>
              </a:rPr>
              <a:t> </a:t>
            </a:r>
            <a:r>
              <a:rPr sz="2700" spc="-25" dirty="0">
                <a:latin typeface="Calibri"/>
                <a:cs typeface="Calibri"/>
              </a:rPr>
              <a:t>to </a:t>
            </a:r>
            <a:r>
              <a:rPr sz="2700" dirty="0">
                <a:latin typeface="Calibri"/>
                <a:cs typeface="Calibri"/>
              </a:rPr>
              <a:t>fill</a:t>
            </a:r>
            <a:r>
              <a:rPr sz="2700" spc="-70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out</a:t>
            </a:r>
            <a:r>
              <a:rPr sz="2700" spc="-30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form</a:t>
            </a:r>
            <a:r>
              <a:rPr sz="2700" spc="-15" dirty="0">
                <a:latin typeface="Calibri"/>
                <a:cs typeface="Calibri"/>
              </a:rPr>
              <a:t> </a:t>
            </a:r>
            <a:r>
              <a:rPr sz="2700" spc="-10" dirty="0">
                <a:latin typeface="Calibri"/>
                <a:cs typeface="Calibri"/>
              </a:rPr>
              <a:t>fields</a:t>
            </a:r>
            <a:endParaRPr sz="27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95275" y="1026731"/>
            <a:ext cx="5440045" cy="3642360"/>
            <a:chOff x="295275" y="1026731"/>
            <a:chExt cx="5440045" cy="364236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04800" y="1036319"/>
              <a:ext cx="5039360" cy="261112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300037" y="1031493"/>
              <a:ext cx="5048885" cy="2620645"/>
            </a:xfrm>
            <a:custGeom>
              <a:avLst/>
              <a:gdLst/>
              <a:ahLst/>
              <a:cxnLst/>
              <a:rect l="l" t="t" r="r" b="b"/>
              <a:pathLst>
                <a:path w="5048885" h="2620645">
                  <a:moveTo>
                    <a:pt x="0" y="2620644"/>
                  </a:moveTo>
                  <a:lnTo>
                    <a:pt x="5048885" y="2620644"/>
                  </a:lnTo>
                  <a:lnTo>
                    <a:pt x="5048885" y="0"/>
                  </a:lnTo>
                  <a:lnTo>
                    <a:pt x="0" y="0"/>
                  </a:lnTo>
                  <a:lnTo>
                    <a:pt x="0" y="2620644"/>
                  </a:lnTo>
                  <a:close/>
                </a:path>
              </a:pathLst>
            </a:custGeom>
            <a:ln w="9525">
              <a:solidFill>
                <a:srgbClr val="0C39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138679" y="2829559"/>
              <a:ext cx="904240" cy="406400"/>
            </a:xfrm>
            <a:custGeom>
              <a:avLst/>
              <a:gdLst/>
              <a:ahLst/>
              <a:cxnLst/>
              <a:rect l="l" t="t" r="r" b="b"/>
              <a:pathLst>
                <a:path w="904239" h="406400">
                  <a:moveTo>
                    <a:pt x="0" y="406400"/>
                  </a:moveTo>
                  <a:lnTo>
                    <a:pt x="904240" y="406400"/>
                  </a:lnTo>
                  <a:lnTo>
                    <a:pt x="904240" y="0"/>
                  </a:lnTo>
                  <a:lnTo>
                    <a:pt x="0" y="0"/>
                  </a:lnTo>
                  <a:lnTo>
                    <a:pt x="0" y="406400"/>
                  </a:lnTo>
                  <a:close/>
                </a:path>
              </a:pathLst>
            </a:custGeom>
            <a:ln w="2857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068320" y="3596639"/>
              <a:ext cx="2667000" cy="107188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098800" y="3627119"/>
              <a:ext cx="2550160" cy="955040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638040" y="3766692"/>
              <a:ext cx="153670" cy="225412"/>
            </a:xfrm>
            <a:prstGeom prst="rect">
              <a:avLst/>
            </a:prstGeom>
          </p:spPr>
        </p:pic>
      </p:grpSp>
      <p:sp>
        <p:nvSpPr>
          <p:cNvPr id="9" name="object 9"/>
          <p:cNvSpPr txBox="1"/>
          <p:nvPr/>
        </p:nvSpPr>
        <p:spPr>
          <a:xfrm>
            <a:off x="5738240" y="1102994"/>
            <a:ext cx="3063875" cy="2822575"/>
          </a:xfrm>
          <a:prstGeom prst="rect">
            <a:avLst/>
          </a:prstGeom>
        </p:spPr>
        <p:txBody>
          <a:bodyPr vert="horz" wrap="square" lIns="0" tIns="64769" rIns="0" bIns="0" rtlCol="0">
            <a:spAutoFit/>
          </a:bodyPr>
          <a:lstStyle/>
          <a:p>
            <a:pPr marL="358775" marR="5080" indent="-346075">
              <a:lnSpc>
                <a:spcPts val="2890"/>
              </a:lnSpc>
              <a:spcBef>
                <a:spcPts val="509"/>
              </a:spcBef>
              <a:buFont typeface="Arial"/>
              <a:buChar char="•"/>
              <a:tabLst>
                <a:tab pos="358140" algn="l"/>
                <a:tab pos="358775" algn="l"/>
              </a:tabLst>
            </a:pPr>
            <a:r>
              <a:rPr sz="2700" dirty="0">
                <a:latin typeface="Calibri"/>
                <a:cs typeface="Calibri"/>
              </a:rPr>
              <a:t>Click</a:t>
            </a:r>
            <a:r>
              <a:rPr sz="2700" spc="-60" dirty="0">
                <a:latin typeface="Calibri"/>
                <a:cs typeface="Calibri"/>
              </a:rPr>
              <a:t> </a:t>
            </a:r>
            <a:r>
              <a:rPr sz="2700" spc="-10" dirty="0">
                <a:latin typeface="Calibri"/>
                <a:cs typeface="Calibri"/>
              </a:rPr>
              <a:t>Reuse</a:t>
            </a:r>
            <a:r>
              <a:rPr sz="2700" spc="-75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link</a:t>
            </a:r>
            <a:r>
              <a:rPr sz="2700" spc="-45" dirty="0">
                <a:latin typeface="Calibri"/>
                <a:cs typeface="Calibri"/>
              </a:rPr>
              <a:t> </a:t>
            </a:r>
            <a:r>
              <a:rPr sz="2700" spc="-25" dirty="0">
                <a:latin typeface="Calibri"/>
                <a:cs typeface="Calibri"/>
              </a:rPr>
              <a:t>to </a:t>
            </a:r>
            <a:r>
              <a:rPr sz="2700" dirty="0">
                <a:latin typeface="Calibri"/>
                <a:cs typeface="Calibri"/>
              </a:rPr>
              <a:t>import</a:t>
            </a:r>
            <a:r>
              <a:rPr sz="2700" spc="-120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a</a:t>
            </a:r>
            <a:r>
              <a:rPr sz="2700" spc="-40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form</a:t>
            </a:r>
            <a:r>
              <a:rPr sz="2700" spc="-30" dirty="0">
                <a:latin typeface="Calibri"/>
                <a:cs typeface="Calibri"/>
              </a:rPr>
              <a:t> </a:t>
            </a:r>
            <a:r>
              <a:rPr sz="2700" spc="-20" dirty="0">
                <a:latin typeface="Calibri"/>
                <a:cs typeface="Calibri"/>
              </a:rPr>
              <a:t>from </a:t>
            </a:r>
            <a:r>
              <a:rPr sz="2700" dirty="0">
                <a:latin typeface="Calibri"/>
                <a:cs typeface="Calibri"/>
              </a:rPr>
              <a:t>another</a:t>
            </a:r>
            <a:r>
              <a:rPr sz="2700" spc="-105" dirty="0">
                <a:latin typeface="Calibri"/>
                <a:cs typeface="Calibri"/>
              </a:rPr>
              <a:t> </a:t>
            </a:r>
            <a:r>
              <a:rPr sz="2700" spc="-10" dirty="0">
                <a:latin typeface="Calibri"/>
                <a:cs typeface="Calibri"/>
              </a:rPr>
              <a:t>workspace</a:t>
            </a:r>
            <a:endParaRPr sz="2700">
              <a:latin typeface="Calibri"/>
              <a:cs typeface="Calibri"/>
            </a:endParaRPr>
          </a:p>
          <a:p>
            <a:pPr marL="358775" marR="27940" indent="-346075">
              <a:lnSpc>
                <a:spcPct val="90700"/>
              </a:lnSpc>
              <a:spcBef>
                <a:spcPts val="1180"/>
              </a:spcBef>
              <a:buFont typeface="Arial"/>
              <a:buChar char="•"/>
              <a:tabLst>
                <a:tab pos="358140" algn="l"/>
                <a:tab pos="358775" algn="l"/>
              </a:tabLst>
            </a:pPr>
            <a:r>
              <a:rPr sz="2700" spc="-10" dirty="0">
                <a:latin typeface="Calibri"/>
                <a:cs typeface="Calibri"/>
              </a:rPr>
              <a:t>Reusing</a:t>
            </a:r>
            <a:r>
              <a:rPr sz="2700" spc="-95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an</a:t>
            </a:r>
            <a:r>
              <a:rPr sz="2700" spc="-10" dirty="0">
                <a:latin typeface="Calibri"/>
                <a:cs typeface="Calibri"/>
              </a:rPr>
              <a:t> </a:t>
            </a:r>
            <a:r>
              <a:rPr sz="2700" spc="-25" dirty="0">
                <a:latin typeface="Calibri"/>
                <a:cs typeface="Calibri"/>
              </a:rPr>
              <a:t>old </a:t>
            </a:r>
            <a:r>
              <a:rPr sz="2700" dirty="0">
                <a:latin typeface="Calibri"/>
                <a:cs typeface="Calibri"/>
              </a:rPr>
              <a:t>form</a:t>
            </a:r>
            <a:r>
              <a:rPr sz="2700" spc="-55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will</a:t>
            </a:r>
            <a:r>
              <a:rPr sz="2700" spc="-95" dirty="0">
                <a:latin typeface="Calibri"/>
                <a:cs typeface="Calibri"/>
              </a:rPr>
              <a:t> </a:t>
            </a:r>
            <a:r>
              <a:rPr sz="2700" spc="-10" dirty="0">
                <a:latin typeface="Calibri"/>
                <a:cs typeface="Calibri"/>
              </a:rPr>
              <a:t>overwrite </a:t>
            </a:r>
            <a:r>
              <a:rPr sz="2700" dirty="0">
                <a:latin typeface="Calibri"/>
                <a:cs typeface="Calibri"/>
              </a:rPr>
              <a:t>all</a:t>
            </a:r>
            <a:r>
              <a:rPr sz="2700" spc="-20" dirty="0">
                <a:latin typeface="Calibri"/>
                <a:cs typeface="Calibri"/>
              </a:rPr>
              <a:t> </a:t>
            </a:r>
            <a:r>
              <a:rPr sz="2700" spc="-10" dirty="0">
                <a:latin typeface="Calibri"/>
                <a:cs typeface="Calibri"/>
              </a:rPr>
              <a:t>current</a:t>
            </a:r>
            <a:r>
              <a:rPr sz="2700" spc="-145" dirty="0">
                <a:latin typeface="Calibri"/>
                <a:cs typeface="Calibri"/>
              </a:rPr>
              <a:t> </a:t>
            </a:r>
            <a:r>
              <a:rPr sz="2700" spc="-20" dirty="0">
                <a:latin typeface="Calibri"/>
                <a:cs typeface="Calibri"/>
              </a:rPr>
              <a:t>form data</a:t>
            </a:r>
            <a:endParaRPr sz="2700">
              <a:latin typeface="Calibri"/>
              <a:cs typeface="Calibri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70"/>
              </a:lnSpc>
            </a:pPr>
            <a:fld id="{81D60167-4931-47E6-BA6A-407CBD079E47}" type="slidenum">
              <a:rPr spc="-25" dirty="0"/>
              <a:t>33</a:t>
            </a:fld>
            <a:endParaRPr spc="-25" dirty="0"/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221932" y="141922"/>
            <a:ext cx="5313045" cy="575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>
                <a:solidFill>
                  <a:srgbClr val="17375E"/>
                </a:solidFill>
              </a:rPr>
              <a:t>Reusing</a:t>
            </a:r>
            <a:r>
              <a:rPr spc="-100" dirty="0">
                <a:solidFill>
                  <a:srgbClr val="17375E"/>
                </a:solidFill>
              </a:rPr>
              <a:t> </a:t>
            </a:r>
            <a:r>
              <a:rPr dirty="0">
                <a:solidFill>
                  <a:srgbClr val="17375E"/>
                </a:solidFill>
              </a:rPr>
              <a:t>Workspace</a:t>
            </a:r>
            <a:r>
              <a:rPr spc="-130" dirty="0">
                <a:solidFill>
                  <a:srgbClr val="17375E"/>
                </a:solidFill>
              </a:rPr>
              <a:t> </a:t>
            </a:r>
            <a:r>
              <a:rPr spc="-10" dirty="0">
                <a:solidFill>
                  <a:srgbClr val="17375E"/>
                </a:solidFill>
              </a:rPr>
              <a:t>Forms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72720" y="1290319"/>
            <a:ext cx="6106160" cy="2834640"/>
            <a:chOff x="172720" y="1290319"/>
            <a:chExt cx="6106160" cy="283464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72720" y="1290319"/>
              <a:ext cx="6106160" cy="283464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806440" y="3774312"/>
              <a:ext cx="220599" cy="211759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5054599" y="2778759"/>
              <a:ext cx="680720" cy="172720"/>
            </a:xfrm>
            <a:custGeom>
              <a:avLst/>
              <a:gdLst/>
              <a:ahLst/>
              <a:cxnLst/>
              <a:rect l="l" t="t" r="r" b="b"/>
              <a:pathLst>
                <a:path w="680720" h="172719">
                  <a:moveTo>
                    <a:pt x="0" y="172719"/>
                  </a:moveTo>
                  <a:lnTo>
                    <a:pt x="680720" y="172719"/>
                  </a:lnTo>
                  <a:lnTo>
                    <a:pt x="680720" y="0"/>
                  </a:lnTo>
                  <a:lnTo>
                    <a:pt x="0" y="0"/>
                  </a:lnTo>
                  <a:lnTo>
                    <a:pt x="0" y="172719"/>
                  </a:lnTo>
                  <a:close/>
                </a:path>
              </a:pathLst>
            </a:custGeom>
            <a:ln w="28574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693920" y="2245359"/>
              <a:ext cx="467360" cy="91439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6364604" y="1113408"/>
            <a:ext cx="2527935" cy="3189605"/>
          </a:xfrm>
          <a:prstGeom prst="rect">
            <a:avLst/>
          </a:prstGeom>
        </p:spPr>
        <p:txBody>
          <a:bodyPr vert="horz" wrap="square" lIns="0" tIns="57150" rIns="0" bIns="0" rtlCol="0">
            <a:spAutoFit/>
          </a:bodyPr>
          <a:lstStyle/>
          <a:p>
            <a:pPr marL="358140" marR="5080" indent="-346075">
              <a:lnSpc>
                <a:spcPct val="89900"/>
              </a:lnSpc>
              <a:spcBef>
                <a:spcPts val="450"/>
              </a:spcBef>
              <a:buFont typeface="Arial"/>
              <a:buChar char="•"/>
              <a:tabLst>
                <a:tab pos="358140" algn="l"/>
                <a:tab pos="358775" algn="l"/>
              </a:tabLst>
            </a:pPr>
            <a:r>
              <a:rPr sz="2700" dirty="0">
                <a:latin typeface="Calibri"/>
                <a:cs typeface="Calibri"/>
              </a:rPr>
              <a:t>Search</a:t>
            </a:r>
            <a:r>
              <a:rPr sz="2700" spc="-145" dirty="0">
                <a:latin typeface="Calibri"/>
                <a:cs typeface="Calibri"/>
              </a:rPr>
              <a:t> </a:t>
            </a:r>
            <a:r>
              <a:rPr sz="2700" spc="-10" dirty="0">
                <a:latin typeface="Calibri"/>
                <a:cs typeface="Calibri"/>
              </a:rPr>
              <a:t>through </a:t>
            </a:r>
            <a:r>
              <a:rPr sz="2700" dirty="0">
                <a:latin typeface="Calibri"/>
                <a:cs typeface="Calibri"/>
              </a:rPr>
              <a:t>past</a:t>
            </a:r>
            <a:r>
              <a:rPr sz="2700" spc="-125" dirty="0">
                <a:latin typeface="Calibri"/>
                <a:cs typeface="Calibri"/>
              </a:rPr>
              <a:t> </a:t>
            </a:r>
            <a:r>
              <a:rPr sz="2700" spc="-10" dirty="0">
                <a:latin typeface="Calibri"/>
                <a:cs typeface="Calibri"/>
              </a:rPr>
              <a:t>workspace </a:t>
            </a:r>
            <a:r>
              <a:rPr sz="2700" dirty="0">
                <a:latin typeface="Calibri"/>
                <a:cs typeface="Calibri"/>
              </a:rPr>
              <a:t>forms</a:t>
            </a:r>
            <a:r>
              <a:rPr sz="2700" spc="-85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with</a:t>
            </a:r>
            <a:r>
              <a:rPr sz="2700" spc="-120" dirty="0">
                <a:latin typeface="Calibri"/>
                <a:cs typeface="Calibri"/>
              </a:rPr>
              <a:t> </a:t>
            </a:r>
            <a:r>
              <a:rPr sz="2700" spc="-25" dirty="0">
                <a:latin typeface="Calibri"/>
                <a:cs typeface="Calibri"/>
              </a:rPr>
              <a:t>the </a:t>
            </a:r>
            <a:r>
              <a:rPr sz="2700" dirty="0">
                <a:latin typeface="Calibri"/>
                <a:cs typeface="Calibri"/>
              </a:rPr>
              <a:t>same</a:t>
            </a:r>
            <a:r>
              <a:rPr sz="2700" spc="-40" dirty="0">
                <a:latin typeface="Calibri"/>
                <a:cs typeface="Calibri"/>
              </a:rPr>
              <a:t> </a:t>
            </a:r>
            <a:r>
              <a:rPr sz="2700" spc="-10" dirty="0">
                <a:latin typeface="Calibri"/>
                <a:cs typeface="Calibri"/>
              </a:rPr>
              <a:t>form</a:t>
            </a:r>
            <a:r>
              <a:rPr sz="2700" spc="-120" dirty="0">
                <a:latin typeface="Calibri"/>
                <a:cs typeface="Calibri"/>
              </a:rPr>
              <a:t> </a:t>
            </a:r>
            <a:r>
              <a:rPr sz="2700" spc="-10" dirty="0">
                <a:latin typeface="Calibri"/>
                <a:cs typeface="Calibri"/>
              </a:rPr>
              <a:t>title</a:t>
            </a:r>
            <a:endParaRPr sz="2700">
              <a:latin typeface="Calibri"/>
              <a:cs typeface="Calibri"/>
            </a:endParaRPr>
          </a:p>
          <a:p>
            <a:pPr marL="358140" marR="229235" indent="-346075">
              <a:lnSpc>
                <a:spcPct val="89900"/>
              </a:lnSpc>
              <a:spcBef>
                <a:spcPts val="1255"/>
              </a:spcBef>
              <a:buFont typeface="Arial"/>
              <a:buChar char="•"/>
              <a:tabLst>
                <a:tab pos="358140" algn="l"/>
                <a:tab pos="358775" algn="l"/>
              </a:tabLst>
            </a:pPr>
            <a:r>
              <a:rPr sz="2700" dirty="0">
                <a:latin typeface="Calibri"/>
                <a:cs typeface="Calibri"/>
              </a:rPr>
              <a:t>Click</a:t>
            </a:r>
            <a:r>
              <a:rPr sz="2700" spc="40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Select</a:t>
            </a:r>
            <a:r>
              <a:rPr sz="2700" spc="-40" dirty="0">
                <a:latin typeface="Calibri"/>
                <a:cs typeface="Calibri"/>
              </a:rPr>
              <a:t> </a:t>
            </a:r>
            <a:r>
              <a:rPr sz="2700" spc="-25" dirty="0">
                <a:latin typeface="Calibri"/>
                <a:cs typeface="Calibri"/>
              </a:rPr>
              <a:t>to </a:t>
            </a:r>
            <a:r>
              <a:rPr sz="2700" dirty="0">
                <a:latin typeface="Calibri"/>
                <a:cs typeface="Calibri"/>
              </a:rPr>
              <a:t>import</a:t>
            </a:r>
            <a:r>
              <a:rPr sz="2700" spc="-70" dirty="0">
                <a:latin typeface="Calibri"/>
                <a:cs typeface="Calibri"/>
              </a:rPr>
              <a:t> </a:t>
            </a:r>
            <a:r>
              <a:rPr sz="2700" spc="-20" dirty="0">
                <a:latin typeface="Calibri"/>
                <a:cs typeface="Calibri"/>
              </a:rPr>
              <a:t>that </a:t>
            </a:r>
            <a:r>
              <a:rPr sz="2700" dirty="0">
                <a:latin typeface="Calibri"/>
                <a:cs typeface="Calibri"/>
              </a:rPr>
              <a:t>form</a:t>
            </a:r>
            <a:r>
              <a:rPr sz="2700" spc="-105" dirty="0">
                <a:latin typeface="Calibri"/>
                <a:cs typeface="Calibri"/>
              </a:rPr>
              <a:t> </a:t>
            </a:r>
            <a:r>
              <a:rPr sz="2700" spc="-20" dirty="0">
                <a:latin typeface="Calibri"/>
                <a:cs typeface="Calibri"/>
              </a:rPr>
              <a:t>into </a:t>
            </a:r>
            <a:r>
              <a:rPr sz="2700" spc="-10" dirty="0">
                <a:latin typeface="Calibri"/>
                <a:cs typeface="Calibri"/>
              </a:rPr>
              <a:t>workspace</a:t>
            </a:r>
            <a:endParaRPr sz="2700">
              <a:latin typeface="Calibri"/>
              <a:cs typeface="Calibri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70"/>
              </a:lnSpc>
            </a:pPr>
            <a:fld id="{81D60167-4931-47E6-BA6A-407CBD079E47}" type="slidenum">
              <a:rPr spc="-25" dirty="0"/>
              <a:t>34</a:t>
            </a:fld>
            <a:endParaRPr spc="-25" dirty="0"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221932" y="141922"/>
            <a:ext cx="5313045" cy="575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>
                <a:solidFill>
                  <a:srgbClr val="17375E"/>
                </a:solidFill>
              </a:rPr>
              <a:t>Reusing</a:t>
            </a:r>
            <a:r>
              <a:rPr spc="-100" dirty="0">
                <a:solidFill>
                  <a:srgbClr val="17375E"/>
                </a:solidFill>
              </a:rPr>
              <a:t> </a:t>
            </a:r>
            <a:r>
              <a:rPr dirty="0">
                <a:solidFill>
                  <a:srgbClr val="17375E"/>
                </a:solidFill>
              </a:rPr>
              <a:t>Workspace</a:t>
            </a:r>
            <a:r>
              <a:rPr spc="-130" dirty="0">
                <a:solidFill>
                  <a:srgbClr val="17375E"/>
                </a:solidFill>
              </a:rPr>
              <a:t> </a:t>
            </a:r>
            <a:r>
              <a:rPr spc="-10" dirty="0">
                <a:solidFill>
                  <a:srgbClr val="17375E"/>
                </a:solidFill>
              </a:rPr>
              <a:t>Forms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1275" y="1108074"/>
            <a:ext cx="5810250" cy="3636010"/>
            <a:chOff x="41275" y="1108074"/>
            <a:chExt cx="5810250" cy="363601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0800" y="1117599"/>
              <a:ext cx="5791200" cy="291592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46037" y="1112837"/>
              <a:ext cx="5800725" cy="2925445"/>
            </a:xfrm>
            <a:custGeom>
              <a:avLst/>
              <a:gdLst/>
              <a:ahLst/>
              <a:cxnLst/>
              <a:rect l="l" t="t" r="r" b="b"/>
              <a:pathLst>
                <a:path w="5800725" h="2925445">
                  <a:moveTo>
                    <a:pt x="0" y="2925445"/>
                  </a:moveTo>
                  <a:lnTo>
                    <a:pt x="5800725" y="2925445"/>
                  </a:lnTo>
                  <a:lnTo>
                    <a:pt x="5800725" y="0"/>
                  </a:lnTo>
                  <a:lnTo>
                    <a:pt x="0" y="0"/>
                  </a:lnTo>
                  <a:lnTo>
                    <a:pt x="0" y="2925445"/>
                  </a:lnTo>
                  <a:close/>
                </a:path>
              </a:pathLst>
            </a:custGeom>
            <a:ln w="9525">
              <a:solidFill>
                <a:srgbClr val="0C39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988559" y="2011679"/>
              <a:ext cx="711200" cy="121919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4638040" y="2656839"/>
              <a:ext cx="640080" cy="162560"/>
            </a:xfrm>
            <a:custGeom>
              <a:avLst/>
              <a:gdLst/>
              <a:ahLst/>
              <a:cxnLst/>
              <a:rect l="l" t="t" r="r" b="b"/>
              <a:pathLst>
                <a:path w="640079" h="162560">
                  <a:moveTo>
                    <a:pt x="0" y="162560"/>
                  </a:moveTo>
                  <a:lnTo>
                    <a:pt x="640079" y="162560"/>
                  </a:lnTo>
                  <a:lnTo>
                    <a:pt x="640079" y="0"/>
                  </a:lnTo>
                  <a:lnTo>
                    <a:pt x="0" y="0"/>
                  </a:lnTo>
                  <a:lnTo>
                    <a:pt x="0" y="162560"/>
                  </a:lnTo>
                  <a:close/>
                </a:path>
              </a:pathLst>
            </a:custGeom>
            <a:ln w="2857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361439" y="3271519"/>
              <a:ext cx="3017520" cy="1452880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1366519" y="3276599"/>
              <a:ext cx="3007360" cy="1452880"/>
            </a:xfrm>
            <a:custGeom>
              <a:avLst/>
              <a:gdLst/>
              <a:ahLst/>
              <a:cxnLst/>
              <a:rect l="l" t="t" r="r" b="b"/>
              <a:pathLst>
                <a:path w="3007360" h="1452879">
                  <a:moveTo>
                    <a:pt x="0" y="1452880"/>
                  </a:moveTo>
                  <a:lnTo>
                    <a:pt x="3007360" y="1452880"/>
                  </a:lnTo>
                  <a:lnTo>
                    <a:pt x="3007360" y="0"/>
                  </a:lnTo>
                  <a:lnTo>
                    <a:pt x="0" y="0"/>
                  </a:lnTo>
                  <a:lnTo>
                    <a:pt x="0" y="1452880"/>
                  </a:lnTo>
                  <a:close/>
                </a:path>
              </a:pathLst>
            </a:custGeom>
            <a:ln w="2857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231457" y="208597"/>
            <a:ext cx="6257290" cy="575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>
                <a:solidFill>
                  <a:srgbClr val="17375E"/>
                </a:solidFill>
              </a:rPr>
              <a:t>Workspace:</a:t>
            </a:r>
            <a:r>
              <a:rPr spc="-120" dirty="0">
                <a:solidFill>
                  <a:srgbClr val="17375E"/>
                </a:solidFill>
              </a:rPr>
              <a:t> </a:t>
            </a:r>
            <a:r>
              <a:rPr dirty="0">
                <a:solidFill>
                  <a:srgbClr val="17375E"/>
                </a:solidFill>
              </a:rPr>
              <a:t>Submit</a:t>
            </a:r>
            <a:r>
              <a:rPr spc="-120" dirty="0">
                <a:solidFill>
                  <a:srgbClr val="17375E"/>
                </a:solidFill>
              </a:rPr>
              <a:t> </a:t>
            </a:r>
            <a:r>
              <a:rPr spc="-10" dirty="0">
                <a:solidFill>
                  <a:srgbClr val="17375E"/>
                </a:solidFill>
              </a:rPr>
              <a:t>Application</a:t>
            </a:r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70"/>
              </a:lnSpc>
            </a:pPr>
            <a:fld id="{81D60167-4931-47E6-BA6A-407CBD079E47}" type="slidenum">
              <a:rPr spc="-25" dirty="0"/>
              <a:t>35</a:t>
            </a:fld>
            <a:endParaRPr spc="-25" dirty="0"/>
          </a:p>
        </p:txBody>
      </p:sp>
      <p:sp>
        <p:nvSpPr>
          <p:cNvPr id="10" name="object 10"/>
          <p:cNvSpPr txBox="1"/>
          <p:nvPr/>
        </p:nvSpPr>
        <p:spPr>
          <a:xfrm>
            <a:off x="5927090" y="1096898"/>
            <a:ext cx="2774950" cy="28359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2285"/>
              </a:lnSpc>
              <a:spcBef>
                <a:spcPts val="105"/>
              </a:spcBef>
            </a:pPr>
            <a:r>
              <a:rPr sz="2000" b="1" spc="-10" dirty="0">
                <a:latin typeface="Calibri"/>
                <a:cs typeface="Calibri"/>
              </a:rPr>
              <a:t>Process:</a:t>
            </a:r>
            <a:endParaRPr sz="2000">
              <a:latin typeface="Calibri"/>
              <a:cs typeface="Calibri"/>
            </a:endParaRPr>
          </a:p>
          <a:p>
            <a:pPr marL="358775" marR="6985" indent="-346075">
              <a:lnSpc>
                <a:spcPts val="2170"/>
              </a:lnSpc>
              <a:spcBef>
                <a:spcPts val="145"/>
              </a:spcBef>
              <a:buFont typeface="Arial"/>
              <a:buChar char="•"/>
              <a:tabLst>
                <a:tab pos="358140" algn="l"/>
                <a:tab pos="358775" algn="l"/>
              </a:tabLst>
            </a:pPr>
            <a:r>
              <a:rPr sz="2000" spc="-10" dirty="0">
                <a:latin typeface="Calibri"/>
                <a:cs typeface="Calibri"/>
              </a:rPr>
              <a:t>Workspace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Manager </a:t>
            </a:r>
            <a:r>
              <a:rPr sz="2000" dirty="0">
                <a:latin typeface="Calibri"/>
                <a:cs typeface="Calibri"/>
              </a:rPr>
              <a:t>notifies users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with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AOR </a:t>
            </a:r>
            <a:r>
              <a:rPr sz="2000" spc="-20" dirty="0">
                <a:latin typeface="Calibri"/>
                <a:cs typeface="Calibri"/>
              </a:rPr>
              <a:t>role</a:t>
            </a:r>
            <a:endParaRPr sz="2000">
              <a:latin typeface="Calibri"/>
              <a:cs typeface="Calibri"/>
            </a:endParaRPr>
          </a:p>
          <a:p>
            <a:pPr marL="358775" marR="434975" indent="-346075">
              <a:lnSpc>
                <a:spcPts val="2170"/>
              </a:lnSpc>
              <a:spcBef>
                <a:spcPts val="1185"/>
              </a:spcBef>
              <a:buFont typeface="Arial"/>
              <a:buChar char="•"/>
              <a:tabLst>
                <a:tab pos="358140" algn="l"/>
                <a:tab pos="358775" algn="l"/>
              </a:tabLst>
            </a:pPr>
            <a:r>
              <a:rPr sz="2000" dirty="0">
                <a:latin typeface="Calibri"/>
                <a:cs typeface="Calibri"/>
              </a:rPr>
              <a:t>User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with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AOR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role </a:t>
            </a:r>
            <a:r>
              <a:rPr sz="2000" spc="-10" dirty="0">
                <a:latin typeface="Calibri"/>
                <a:cs typeface="Calibri"/>
              </a:rPr>
              <a:t>submits</a:t>
            </a:r>
            <a:endParaRPr sz="2000">
              <a:latin typeface="Calibri"/>
              <a:cs typeface="Calibri"/>
            </a:endParaRPr>
          </a:p>
          <a:p>
            <a:pPr marL="358775" marR="5080" indent="-346075">
              <a:lnSpc>
                <a:spcPct val="90200"/>
              </a:lnSpc>
              <a:spcBef>
                <a:spcPts val="1165"/>
              </a:spcBef>
              <a:buFont typeface="Arial"/>
              <a:buChar char="•"/>
              <a:tabLst>
                <a:tab pos="358140" algn="l"/>
                <a:tab pos="358775" algn="l"/>
              </a:tabLst>
            </a:pPr>
            <a:r>
              <a:rPr sz="2000" spc="-10" dirty="0">
                <a:latin typeface="Calibri"/>
                <a:cs typeface="Calibri"/>
              </a:rPr>
              <a:t>Workspace</a:t>
            </a:r>
            <a:r>
              <a:rPr sz="2000" spc="-7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Manager </a:t>
            </a:r>
            <a:r>
              <a:rPr sz="2000" spc="-25" dirty="0">
                <a:latin typeface="Calibri"/>
                <a:cs typeface="Calibri"/>
              </a:rPr>
              <a:t>or </a:t>
            </a:r>
            <a:r>
              <a:rPr sz="2000" dirty="0">
                <a:latin typeface="Calibri"/>
                <a:cs typeface="Calibri"/>
              </a:rPr>
              <a:t>AOR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may</a:t>
            </a:r>
            <a:r>
              <a:rPr sz="2000" spc="-9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choose</a:t>
            </a:r>
            <a:r>
              <a:rPr sz="2000" spc="-25" dirty="0">
                <a:latin typeface="Calibri"/>
                <a:cs typeface="Calibri"/>
              </a:rPr>
              <a:t> to </a:t>
            </a:r>
            <a:r>
              <a:rPr sz="2000" dirty="0">
                <a:latin typeface="Calibri"/>
                <a:cs typeface="Calibri"/>
              </a:rPr>
              <a:t>Reopen</a:t>
            </a:r>
            <a:r>
              <a:rPr sz="2000" spc="-7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Workspace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03400" y="1915858"/>
            <a:ext cx="5538470" cy="134683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 marR="5080" indent="1129030">
              <a:lnSpc>
                <a:spcPct val="101000"/>
              </a:lnSpc>
              <a:spcBef>
                <a:spcPts val="75"/>
              </a:spcBef>
            </a:pPr>
            <a:r>
              <a:rPr sz="4300" spc="-30" dirty="0"/>
              <a:t>Tracking</a:t>
            </a:r>
            <a:r>
              <a:rPr sz="4300" spc="-295" dirty="0"/>
              <a:t> </a:t>
            </a:r>
            <a:r>
              <a:rPr sz="4300" spc="-20" dirty="0"/>
              <a:t>Your </a:t>
            </a:r>
            <a:r>
              <a:rPr sz="4300" dirty="0"/>
              <a:t>Application</a:t>
            </a:r>
            <a:r>
              <a:rPr sz="4300" spc="-110" dirty="0"/>
              <a:t> </a:t>
            </a:r>
            <a:r>
              <a:rPr sz="4300" spc="-10" dirty="0"/>
              <a:t>Submission</a:t>
            </a:r>
            <a:endParaRPr sz="4300"/>
          </a:p>
        </p:txBody>
      </p:sp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70"/>
              </a:lnSpc>
            </a:pPr>
            <a:fld id="{81D60167-4931-47E6-BA6A-407CBD079E47}" type="slidenum">
              <a:rPr spc="-25" dirty="0"/>
              <a:t>36</a:t>
            </a:fld>
            <a:endParaRPr spc="-25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31457" y="828646"/>
            <a:ext cx="7592059" cy="3941445"/>
          </a:xfrm>
          <a:prstGeom prst="rect">
            <a:avLst/>
          </a:prstGeom>
        </p:spPr>
        <p:txBody>
          <a:bodyPr vert="horz" wrap="square" lIns="0" tIns="425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35"/>
              </a:spcBef>
            </a:pPr>
            <a:r>
              <a:rPr sz="1900" dirty="0">
                <a:latin typeface="Tahoma"/>
                <a:cs typeface="Tahoma"/>
              </a:rPr>
              <a:t>Grants.gov</a:t>
            </a:r>
            <a:r>
              <a:rPr sz="1900" spc="-114" dirty="0">
                <a:latin typeface="Tahoma"/>
                <a:cs typeface="Tahoma"/>
              </a:rPr>
              <a:t> </a:t>
            </a:r>
            <a:r>
              <a:rPr sz="1900" dirty="0">
                <a:latin typeface="Tahoma"/>
                <a:cs typeface="Tahoma"/>
              </a:rPr>
              <a:t>Submission</a:t>
            </a:r>
            <a:r>
              <a:rPr sz="1900" spc="10" dirty="0">
                <a:latin typeface="Tahoma"/>
                <a:cs typeface="Tahoma"/>
              </a:rPr>
              <a:t> </a:t>
            </a:r>
            <a:r>
              <a:rPr sz="1900" dirty="0">
                <a:latin typeface="Tahoma"/>
                <a:cs typeface="Tahoma"/>
              </a:rPr>
              <a:t>Receipt</a:t>
            </a:r>
            <a:r>
              <a:rPr sz="1900" spc="-30" dirty="0">
                <a:latin typeface="Tahoma"/>
                <a:cs typeface="Tahoma"/>
              </a:rPr>
              <a:t> </a:t>
            </a:r>
            <a:r>
              <a:rPr sz="1900" spc="-10" dirty="0">
                <a:latin typeface="Tahoma"/>
                <a:cs typeface="Tahoma"/>
              </a:rPr>
              <a:t>Email</a:t>
            </a:r>
            <a:endParaRPr sz="1900">
              <a:latin typeface="Tahoma"/>
              <a:cs typeface="Tahoma"/>
            </a:endParaRPr>
          </a:p>
          <a:p>
            <a:pPr marL="856615" indent="-387350">
              <a:lnSpc>
                <a:spcPct val="100000"/>
              </a:lnSpc>
              <a:spcBef>
                <a:spcPts val="185"/>
              </a:spcBef>
              <a:buFont typeface="Arial"/>
              <a:buChar char="•"/>
              <a:tabLst>
                <a:tab pos="856615" algn="l"/>
                <a:tab pos="857250" algn="l"/>
              </a:tabLst>
            </a:pPr>
            <a:r>
              <a:rPr sz="1600" dirty="0">
                <a:latin typeface="Tahoma"/>
                <a:cs typeface="Tahoma"/>
              </a:rPr>
              <a:t>Your</a:t>
            </a:r>
            <a:r>
              <a:rPr sz="1600" spc="-10" dirty="0">
                <a:latin typeface="Tahoma"/>
                <a:cs typeface="Tahoma"/>
              </a:rPr>
              <a:t> </a:t>
            </a:r>
            <a:r>
              <a:rPr sz="1600" dirty="0">
                <a:latin typeface="Tahoma"/>
                <a:cs typeface="Tahoma"/>
              </a:rPr>
              <a:t>application</a:t>
            </a:r>
            <a:r>
              <a:rPr sz="1600" spc="-165" dirty="0">
                <a:latin typeface="Tahoma"/>
                <a:cs typeface="Tahoma"/>
              </a:rPr>
              <a:t> </a:t>
            </a:r>
            <a:r>
              <a:rPr sz="1600" dirty="0">
                <a:latin typeface="Tahoma"/>
                <a:cs typeface="Tahoma"/>
              </a:rPr>
              <a:t>has</a:t>
            </a:r>
            <a:r>
              <a:rPr sz="1600" spc="20" dirty="0">
                <a:latin typeface="Tahoma"/>
                <a:cs typeface="Tahoma"/>
              </a:rPr>
              <a:t> </a:t>
            </a:r>
            <a:r>
              <a:rPr sz="1600" dirty="0">
                <a:latin typeface="Tahoma"/>
                <a:cs typeface="Tahoma"/>
              </a:rPr>
              <a:t>been</a:t>
            </a:r>
            <a:r>
              <a:rPr sz="1600" spc="-75" dirty="0">
                <a:latin typeface="Tahoma"/>
                <a:cs typeface="Tahoma"/>
              </a:rPr>
              <a:t> </a:t>
            </a:r>
            <a:r>
              <a:rPr sz="1600" dirty="0">
                <a:latin typeface="Tahoma"/>
                <a:cs typeface="Tahoma"/>
              </a:rPr>
              <a:t>received</a:t>
            </a:r>
            <a:r>
              <a:rPr sz="1600" spc="-165" dirty="0">
                <a:latin typeface="Tahoma"/>
                <a:cs typeface="Tahoma"/>
              </a:rPr>
              <a:t> </a:t>
            </a:r>
            <a:r>
              <a:rPr sz="1600" dirty="0">
                <a:latin typeface="Tahoma"/>
                <a:cs typeface="Tahoma"/>
              </a:rPr>
              <a:t>by</a:t>
            </a:r>
            <a:r>
              <a:rPr sz="1600" spc="114" dirty="0">
                <a:latin typeface="Tahoma"/>
                <a:cs typeface="Tahoma"/>
              </a:rPr>
              <a:t> </a:t>
            </a:r>
            <a:r>
              <a:rPr sz="1600" spc="-10" dirty="0">
                <a:latin typeface="Tahoma"/>
                <a:cs typeface="Tahoma"/>
              </a:rPr>
              <a:t>Grants.gov</a:t>
            </a:r>
            <a:endParaRPr sz="1600">
              <a:latin typeface="Tahoma"/>
              <a:cs typeface="Tahoma"/>
            </a:endParaRPr>
          </a:p>
          <a:p>
            <a:pPr marL="856615" indent="-387350">
              <a:lnSpc>
                <a:spcPct val="100000"/>
              </a:lnSpc>
              <a:spcBef>
                <a:spcPts val="65"/>
              </a:spcBef>
              <a:buFont typeface="Arial"/>
              <a:buChar char="•"/>
              <a:tabLst>
                <a:tab pos="856615" algn="l"/>
                <a:tab pos="857250" algn="l"/>
              </a:tabLst>
            </a:pPr>
            <a:r>
              <a:rPr sz="1600" dirty="0">
                <a:latin typeface="Tahoma"/>
                <a:cs typeface="Tahoma"/>
              </a:rPr>
              <a:t>Grants.gov</a:t>
            </a:r>
            <a:r>
              <a:rPr sz="1600" spc="-10" dirty="0">
                <a:latin typeface="Tahoma"/>
                <a:cs typeface="Tahoma"/>
              </a:rPr>
              <a:t> </a:t>
            </a:r>
            <a:r>
              <a:rPr sz="1600" spc="-15" dirty="0">
                <a:latin typeface="Tahoma"/>
                <a:cs typeface="Tahoma"/>
              </a:rPr>
              <a:t>E-</a:t>
            </a:r>
            <a:r>
              <a:rPr sz="1600" dirty="0">
                <a:latin typeface="Tahoma"/>
                <a:cs typeface="Tahoma"/>
              </a:rPr>
              <a:t>mail</a:t>
            </a:r>
            <a:r>
              <a:rPr sz="1600" spc="-60" dirty="0">
                <a:latin typeface="Tahoma"/>
                <a:cs typeface="Tahoma"/>
              </a:rPr>
              <a:t> </a:t>
            </a:r>
            <a:r>
              <a:rPr sz="1600" spc="-10" dirty="0">
                <a:latin typeface="Tahoma"/>
                <a:cs typeface="Tahoma"/>
              </a:rPr>
              <a:t>Verifying</a:t>
            </a:r>
            <a:r>
              <a:rPr sz="1600" spc="-100" dirty="0">
                <a:latin typeface="Tahoma"/>
                <a:cs typeface="Tahoma"/>
              </a:rPr>
              <a:t> </a:t>
            </a:r>
            <a:r>
              <a:rPr sz="1600" dirty="0">
                <a:latin typeface="Tahoma"/>
                <a:cs typeface="Tahoma"/>
              </a:rPr>
              <a:t>Receipt</a:t>
            </a:r>
            <a:r>
              <a:rPr sz="1600" spc="455" dirty="0">
                <a:latin typeface="Tahoma"/>
                <a:cs typeface="Tahoma"/>
              </a:rPr>
              <a:t> </a:t>
            </a:r>
            <a:r>
              <a:rPr sz="1700" i="1" spc="-40" dirty="0">
                <a:latin typeface="Tahoma"/>
                <a:cs typeface="Tahoma"/>
              </a:rPr>
              <a:t>(with</a:t>
            </a:r>
            <a:r>
              <a:rPr sz="1700" i="1" spc="-140" dirty="0">
                <a:latin typeface="Tahoma"/>
                <a:cs typeface="Tahoma"/>
              </a:rPr>
              <a:t> </a:t>
            </a:r>
            <a:r>
              <a:rPr sz="1700" i="1" spc="-80" dirty="0">
                <a:latin typeface="Tahoma"/>
                <a:cs typeface="Tahoma"/>
              </a:rPr>
              <a:t>Track</a:t>
            </a:r>
            <a:r>
              <a:rPr sz="1700" i="1" spc="-40" dirty="0">
                <a:latin typeface="Tahoma"/>
                <a:cs typeface="Tahoma"/>
              </a:rPr>
              <a:t> </a:t>
            </a:r>
            <a:r>
              <a:rPr sz="1700" i="1" spc="-10" dirty="0">
                <a:latin typeface="Tahoma"/>
                <a:cs typeface="Tahoma"/>
              </a:rPr>
              <a:t>My</a:t>
            </a:r>
            <a:r>
              <a:rPr sz="1700" i="1" spc="40" dirty="0">
                <a:latin typeface="Tahoma"/>
                <a:cs typeface="Tahoma"/>
              </a:rPr>
              <a:t> </a:t>
            </a:r>
            <a:r>
              <a:rPr sz="1700" i="1" spc="-45" dirty="0">
                <a:latin typeface="Tahoma"/>
                <a:cs typeface="Tahoma"/>
              </a:rPr>
              <a:t>Application</a:t>
            </a:r>
            <a:r>
              <a:rPr sz="1700" i="1" spc="-225" dirty="0">
                <a:latin typeface="Tahoma"/>
                <a:cs typeface="Tahoma"/>
              </a:rPr>
              <a:t> </a:t>
            </a:r>
            <a:r>
              <a:rPr sz="1700" i="1" spc="-20" dirty="0">
                <a:latin typeface="Tahoma"/>
                <a:cs typeface="Tahoma"/>
              </a:rPr>
              <a:t>URL)</a:t>
            </a:r>
            <a:endParaRPr sz="17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Font typeface="Arial"/>
              <a:buChar char="•"/>
            </a:pPr>
            <a:endParaRPr sz="19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sz="1900" dirty="0">
                <a:latin typeface="Tahoma"/>
                <a:cs typeface="Tahoma"/>
              </a:rPr>
              <a:t>Grants.gov</a:t>
            </a:r>
            <a:r>
              <a:rPr sz="1900" spc="-130" dirty="0">
                <a:latin typeface="Tahoma"/>
                <a:cs typeface="Tahoma"/>
              </a:rPr>
              <a:t> </a:t>
            </a:r>
            <a:r>
              <a:rPr sz="1900" dirty="0">
                <a:latin typeface="Tahoma"/>
                <a:cs typeface="Tahoma"/>
              </a:rPr>
              <a:t>Submission Validation</a:t>
            </a:r>
            <a:r>
              <a:rPr sz="1900" spc="75" dirty="0">
                <a:latin typeface="Tahoma"/>
                <a:cs typeface="Tahoma"/>
              </a:rPr>
              <a:t> </a:t>
            </a:r>
            <a:r>
              <a:rPr sz="1900" dirty="0">
                <a:latin typeface="Tahoma"/>
                <a:cs typeface="Tahoma"/>
              </a:rPr>
              <a:t>or</a:t>
            </a:r>
            <a:r>
              <a:rPr sz="1900" spc="-20" dirty="0">
                <a:latin typeface="Tahoma"/>
                <a:cs typeface="Tahoma"/>
              </a:rPr>
              <a:t> </a:t>
            </a:r>
            <a:r>
              <a:rPr sz="1900" dirty="0">
                <a:latin typeface="Tahoma"/>
                <a:cs typeface="Tahoma"/>
              </a:rPr>
              <a:t>Rejection</a:t>
            </a:r>
            <a:r>
              <a:rPr sz="1900" spc="-150" dirty="0">
                <a:latin typeface="Tahoma"/>
                <a:cs typeface="Tahoma"/>
              </a:rPr>
              <a:t> </a:t>
            </a:r>
            <a:r>
              <a:rPr sz="1900" spc="-10" dirty="0">
                <a:latin typeface="Tahoma"/>
                <a:cs typeface="Tahoma"/>
              </a:rPr>
              <a:t>Email</a:t>
            </a:r>
            <a:endParaRPr sz="1900">
              <a:latin typeface="Tahoma"/>
              <a:cs typeface="Tahoma"/>
            </a:endParaRPr>
          </a:p>
          <a:p>
            <a:pPr marL="856615" indent="-387350">
              <a:lnSpc>
                <a:spcPct val="100000"/>
              </a:lnSpc>
              <a:spcBef>
                <a:spcPts val="185"/>
              </a:spcBef>
              <a:buFont typeface="Arial"/>
              <a:buChar char="•"/>
              <a:tabLst>
                <a:tab pos="856615" algn="l"/>
                <a:tab pos="857250" algn="l"/>
              </a:tabLst>
            </a:pPr>
            <a:r>
              <a:rPr sz="1600" dirty="0">
                <a:latin typeface="Tahoma"/>
                <a:cs typeface="Tahoma"/>
              </a:rPr>
              <a:t>Grants.gov</a:t>
            </a:r>
            <a:r>
              <a:rPr sz="1600" spc="-30" dirty="0">
                <a:latin typeface="Tahoma"/>
                <a:cs typeface="Tahoma"/>
              </a:rPr>
              <a:t> </a:t>
            </a:r>
            <a:r>
              <a:rPr sz="1600" spc="-15" dirty="0">
                <a:latin typeface="Tahoma"/>
                <a:cs typeface="Tahoma"/>
              </a:rPr>
              <a:t>E-</a:t>
            </a:r>
            <a:r>
              <a:rPr sz="1600" dirty="0">
                <a:latin typeface="Tahoma"/>
                <a:cs typeface="Tahoma"/>
              </a:rPr>
              <a:t>mail</a:t>
            </a:r>
            <a:r>
              <a:rPr sz="1600" spc="-70" dirty="0">
                <a:latin typeface="Tahoma"/>
                <a:cs typeface="Tahoma"/>
              </a:rPr>
              <a:t> </a:t>
            </a:r>
            <a:r>
              <a:rPr sz="1600" spc="-10" dirty="0">
                <a:latin typeface="Tahoma"/>
                <a:cs typeface="Tahoma"/>
              </a:rPr>
              <a:t>Verifying</a:t>
            </a:r>
            <a:r>
              <a:rPr sz="1600" spc="-110" dirty="0">
                <a:latin typeface="Tahoma"/>
                <a:cs typeface="Tahoma"/>
              </a:rPr>
              <a:t> </a:t>
            </a:r>
            <a:r>
              <a:rPr sz="1600" dirty="0">
                <a:latin typeface="Tahoma"/>
                <a:cs typeface="Tahoma"/>
              </a:rPr>
              <a:t>Successful</a:t>
            </a:r>
            <a:r>
              <a:rPr sz="1600" spc="10" dirty="0">
                <a:latin typeface="Tahoma"/>
                <a:cs typeface="Tahoma"/>
              </a:rPr>
              <a:t> </a:t>
            </a:r>
            <a:r>
              <a:rPr sz="1600" spc="-10" dirty="0">
                <a:latin typeface="Tahoma"/>
                <a:cs typeface="Tahoma"/>
              </a:rPr>
              <a:t>Submission</a:t>
            </a:r>
            <a:endParaRPr sz="1600">
              <a:latin typeface="Tahoma"/>
              <a:cs typeface="Tahoma"/>
            </a:endParaRPr>
          </a:p>
          <a:p>
            <a:pPr marL="856615" indent="-387350">
              <a:lnSpc>
                <a:spcPct val="100000"/>
              </a:lnSpc>
              <a:spcBef>
                <a:spcPts val="244"/>
              </a:spcBef>
              <a:buFont typeface="Arial"/>
              <a:buChar char="•"/>
              <a:tabLst>
                <a:tab pos="856615" algn="l"/>
                <a:tab pos="857250" algn="l"/>
              </a:tabLst>
            </a:pPr>
            <a:r>
              <a:rPr sz="1600" b="1" u="sng" dirty="0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OR</a:t>
            </a:r>
            <a:r>
              <a:rPr sz="1600" b="1" spc="80" dirty="0">
                <a:latin typeface="Tahoma"/>
                <a:cs typeface="Tahoma"/>
              </a:rPr>
              <a:t> </a:t>
            </a:r>
            <a:r>
              <a:rPr sz="1600" dirty="0">
                <a:latin typeface="Tahoma"/>
                <a:cs typeface="Tahoma"/>
              </a:rPr>
              <a:t>Rejection</a:t>
            </a:r>
            <a:r>
              <a:rPr sz="1600" spc="-110" dirty="0">
                <a:latin typeface="Tahoma"/>
                <a:cs typeface="Tahoma"/>
              </a:rPr>
              <a:t> </a:t>
            </a:r>
            <a:r>
              <a:rPr sz="1600" dirty="0">
                <a:latin typeface="Tahoma"/>
                <a:cs typeface="Tahoma"/>
              </a:rPr>
              <a:t>Due</a:t>
            </a:r>
            <a:r>
              <a:rPr sz="1600" spc="-60" dirty="0">
                <a:latin typeface="Tahoma"/>
                <a:cs typeface="Tahoma"/>
              </a:rPr>
              <a:t> </a:t>
            </a:r>
            <a:r>
              <a:rPr sz="1600" dirty="0">
                <a:latin typeface="Tahoma"/>
                <a:cs typeface="Tahoma"/>
              </a:rPr>
              <a:t>to</a:t>
            </a:r>
            <a:r>
              <a:rPr sz="1600" spc="-5" dirty="0">
                <a:latin typeface="Tahoma"/>
                <a:cs typeface="Tahoma"/>
              </a:rPr>
              <a:t> </a:t>
            </a:r>
            <a:r>
              <a:rPr sz="1600" dirty="0">
                <a:latin typeface="Tahoma"/>
                <a:cs typeface="Tahoma"/>
              </a:rPr>
              <a:t>Errors</a:t>
            </a:r>
            <a:r>
              <a:rPr sz="1600" spc="75" dirty="0">
                <a:latin typeface="Tahoma"/>
                <a:cs typeface="Tahoma"/>
              </a:rPr>
              <a:t> </a:t>
            </a:r>
            <a:r>
              <a:rPr sz="1600" dirty="0">
                <a:latin typeface="Tahoma"/>
                <a:cs typeface="Tahoma"/>
              </a:rPr>
              <a:t>with</a:t>
            </a:r>
            <a:r>
              <a:rPr sz="1600" spc="-110" dirty="0">
                <a:latin typeface="Tahoma"/>
                <a:cs typeface="Tahoma"/>
              </a:rPr>
              <a:t> </a:t>
            </a:r>
            <a:r>
              <a:rPr sz="1600" dirty="0">
                <a:latin typeface="Tahoma"/>
                <a:cs typeface="Tahoma"/>
              </a:rPr>
              <a:t>a</a:t>
            </a:r>
            <a:r>
              <a:rPr sz="1600" spc="30" dirty="0">
                <a:latin typeface="Tahoma"/>
                <a:cs typeface="Tahoma"/>
              </a:rPr>
              <a:t> </a:t>
            </a:r>
            <a:r>
              <a:rPr sz="1600" dirty="0">
                <a:latin typeface="Tahoma"/>
                <a:cs typeface="Tahoma"/>
              </a:rPr>
              <a:t>description</a:t>
            </a:r>
            <a:r>
              <a:rPr sz="1600" spc="-114" dirty="0">
                <a:latin typeface="Tahoma"/>
                <a:cs typeface="Tahoma"/>
              </a:rPr>
              <a:t> </a:t>
            </a:r>
            <a:r>
              <a:rPr sz="1600" dirty="0">
                <a:latin typeface="Tahoma"/>
                <a:cs typeface="Tahoma"/>
              </a:rPr>
              <a:t>of</a:t>
            </a:r>
            <a:r>
              <a:rPr sz="1600" spc="-40" dirty="0">
                <a:latin typeface="Tahoma"/>
                <a:cs typeface="Tahoma"/>
              </a:rPr>
              <a:t> </a:t>
            </a:r>
            <a:r>
              <a:rPr sz="1600" spc="-10" dirty="0">
                <a:latin typeface="Tahoma"/>
                <a:cs typeface="Tahoma"/>
              </a:rPr>
              <a:t>issue</a:t>
            </a:r>
            <a:endParaRPr sz="16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55"/>
              </a:spcBef>
              <a:buFont typeface="Arial"/>
              <a:buChar char="•"/>
            </a:pPr>
            <a:endParaRPr sz="19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sz="1900" spc="-10" dirty="0">
                <a:latin typeface="Tahoma"/>
                <a:cs typeface="Tahoma"/>
              </a:rPr>
              <a:t>Transmission</a:t>
            </a:r>
            <a:r>
              <a:rPr sz="1900" spc="-130" dirty="0">
                <a:latin typeface="Tahoma"/>
                <a:cs typeface="Tahoma"/>
              </a:rPr>
              <a:t> </a:t>
            </a:r>
            <a:r>
              <a:rPr sz="1900" dirty="0">
                <a:latin typeface="Tahoma"/>
                <a:cs typeface="Tahoma"/>
              </a:rPr>
              <a:t>to</a:t>
            </a:r>
            <a:r>
              <a:rPr sz="1900" spc="70" dirty="0">
                <a:latin typeface="Tahoma"/>
                <a:cs typeface="Tahoma"/>
              </a:rPr>
              <a:t> </a:t>
            </a:r>
            <a:r>
              <a:rPr sz="1900" spc="-10" dirty="0">
                <a:latin typeface="Tahoma"/>
                <a:cs typeface="Tahoma"/>
              </a:rPr>
              <a:t>Agency</a:t>
            </a:r>
            <a:endParaRPr sz="1900">
              <a:latin typeface="Tahoma"/>
              <a:cs typeface="Tahoma"/>
            </a:endParaRPr>
          </a:p>
          <a:p>
            <a:pPr marL="856615" indent="-387350">
              <a:lnSpc>
                <a:spcPct val="100000"/>
              </a:lnSpc>
              <a:spcBef>
                <a:spcPts val="185"/>
              </a:spcBef>
              <a:buFont typeface="Arial"/>
              <a:buChar char="•"/>
              <a:tabLst>
                <a:tab pos="856615" algn="l"/>
                <a:tab pos="857250" algn="l"/>
              </a:tabLst>
            </a:pPr>
            <a:r>
              <a:rPr sz="1600" dirty="0">
                <a:latin typeface="Tahoma"/>
                <a:cs typeface="Tahoma"/>
              </a:rPr>
              <a:t>The</a:t>
            </a:r>
            <a:r>
              <a:rPr sz="1600" spc="35" dirty="0">
                <a:latin typeface="Tahoma"/>
                <a:cs typeface="Tahoma"/>
              </a:rPr>
              <a:t> </a:t>
            </a:r>
            <a:r>
              <a:rPr sz="1600" dirty="0">
                <a:latin typeface="Tahoma"/>
                <a:cs typeface="Tahoma"/>
              </a:rPr>
              <a:t>Agency</a:t>
            </a:r>
            <a:r>
              <a:rPr sz="1600" spc="10" dirty="0">
                <a:latin typeface="Tahoma"/>
                <a:cs typeface="Tahoma"/>
              </a:rPr>
              <a:t> </a:t>
            </a:r>
            <a:r>
              <a:rPr sz="1600" dirty="0">
                <a:latin typeface="Tahoma"/>
                <a:cs typeface="Tahoma"/>
              </a:rPr>
              <a:t>has</a:t>
            </a:r>
            <a:r>
              <a:rPr sz="1600" spc="-75" dirty="0">
                <a:latin typeface="Tahoma"/>
                <a:cs typeface="Tahoma"/>
              </a:rPr>
              <a:t> </a:t>
            </a:r>
            <a:r>
              <a:rPr sz="1600" dirty="0">
                <a:latin typeface="Tahoma"/>
                <a:cs typeface="Tahoma"/>
              </a:rPr>
              <a:t>received</a:t>
            </a:r>
            <a:r>
              <a:rPr sz="1600" spc="-85" dirty="0">
                <a:latin typeface="Tahoma"/>
                <a:cs typeface="Tahoma"/>
              </a:rPr>
              <a:t> </a:t>
            </a:r>
            <a:r>
              <a:rPr sz="1600" dirty="0">
                <a:latin typeface="Tahoma"/>
                <a:cs typeface="Tahoma"/>
              </a:rPr>
              <a:t>the</a:t>
            </a:r>
            <a:r>
              <a:rPr sz="1600" spc="-35" dirty="0">
                <a:latin typeface="Tahoma"/>
                <a:cs typeface="Tahoma"/>
              </a:rPr>
              <a:t> </a:t>
            </a:r>
            <a:r>
              <a:rPr sz="1600" dirty="0">
                <a:latin typeface="Tahoma"/>
                <a:cs typeface="Tahoma"/>
              </a:rPr>
              <a:t>Agency</a:t>
            </a:r>
            <a:r>
              <a:rPr sz="1600" spc="95" dirty="0">
                <a:latin typeface="Tahoma"/>
                <a:cs typeface="Tahoma"/>
              </a:rPr>
              <a:t> </a:t>
            </a:r>
            <a:r>
              <a:rPr sz="1600" dirty="0">
                <a:latin typeface="Tahoma"/>
                <a:cs typeface="Tahoma"/>
              </a:rPr>
              <a:t>Retrieval</a:t>
            </a:r>
            <a:r>
              <a:rPr sz="1600" spc="-35" dirty="0">
                <a:latin typeface="Tahoma"/>
                <a:cs typeface="Tahoma"/>
              </a:rPr>
              <a:t> </a:t>
            </a:r>
            <a:r>
              <a:rPr sz="1600" dirty="0">
                <a:latin typeface="Tahoma"/>
                <a:cs typeface="Tahoma"/>
              </a:rPr>
              <a:t>Email</a:t>
            </a:r>
            <a:r>
              <a:rPr sz="1600" spc="-40" dirty="0">
                <a:latin typeface="Tahoma"/>
                <a:cs typeface="Tahoma"/>
              </a:rPr>
              <a:t> </a:t>
            </a:r>
            <a:r>
              <a:rPr sz="1600" spc="-20" dirty="0">
                <a:latin typeface="Tahoma"/>
                <a:cs typeface="Tahoma"/>
              </a:rPr>
              <a:t>from</a:t>
            </a:r>
            <a:r>
              <a:rPr sz="1600" spc="-145" dirty="0">
                <a:latin typeface="Tahoma"/>
                <a:cs typeface="Tahoma"/>
              </a:rPr>
              <a:t> </a:t>
            </a:r>
            <a:r>
              <a:rPr sz="1600" spc="-10" dirty="0">
                <a:latin typeface="Tahoma"/>
                <a:cs typeface="Tahoma"/>
              </a:rPr>
              <a:t>Grants.gov</a:t>
            </a:r>
            <a:endParaRPr sz="16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55"/>
              </a:spcBef>
              <a:buFont typeface="Arial"/>
              <a:buChar char="•"/>
            </a:pPr>
            <a:endParaRPr sz="19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sz="1900" dirty="0">
                <a:latin typeface="Tahoma"/>
                <a:cs typeface="Tahoma"/>
              </a:rPr>
              <a:t>Agency</a:t>
            </a:r>
            <a:r>
              <a:rPr sz="1900" spc="-60" dirty="0">
                <a:latin typeface="Tahoma"/>
                <a:cs typeface="Tahoma"/>
              </a:rPr>
              <a:t> </a:t>
            </a:r>
            <a:r>
              <a:rPr sz="1900" spc="-10" dirty="0">
                <a:latin typeface="Tahoma"/>
                <a:cs typeface="Tahoma"/>
              </a:rPr>
              <a:t>Emails</a:t>
            </a:r>
            <a:endParaRPr sz="1900">
              <a:latin typeface="Tahoma"/>
              <a:cs typeface="Tahoma"/>
            </a:endParaRPr>
          </a:p>
          <a:p>
            <a:pPr marL="856615" indent="-387350">
              <a:lnSpc>
                <a:spcPts val="1839"/>
              </a:lnSpc>
              <a:spcBef>
                <a:spcPts val="185"/>
              </a:spcBef>
              <a:buFont typeface="Arial"/>
              <a:buChar char="•"/>
              <a:tabLst>
                <a:tab pos="856615" algn="l"/>
                <a:tab pos="857250" algn="l"/>
              </a:tabLst>
            </a:pPr>
            <a:r>
              <a:rPr sz="1600" dirty="0">
                <a:latin typeface="Tahoma"/>
                <a:cs typeface="Tahoma"/>
              </a:rPr>
              <a:t>The</a:t>
            </a:r>
            <a:r>
              <a:rPr sz="1600" spc="30" dirty="0">
                <a:latin typeface="Tahoma"/>
                <a:cs typeface="Tahoma"/>
              </a:rPr>
              <a:t> </a:t>
            </a:r>
            <a:r>
              <a:rPr sz="1600" dirty="0">
                <a:latin typeface="Tahoma"/>
                <a:cs typeface="Tahoma"/>
              </a:rPr>
              <a:t>Agency</a:t>
            </a:r>
            <a:r>
              <a:rPr sz="1600" spc="-5" dirty="0">
                <a:latin typeface="Tahoma"/>
                <a:cs typeface="Tahoma"/>
              </a:rPr>
              <a:t> </a:t>
            </a:r>
            <a:r>
              <a:rPr sz="1600" dirty="0">
                <a:latin typeface="Tahoma"/>
                <a:cs typeface="Tahoma"/>
              </a:rPr>
              <a:t>may</a:t>
            </a:r>
            <a:r>
              <a:rPr sz="1600" spc="-85" dirty="0">
                <a:latin typeface="Tahoma"/>
                <a:cs typeface="Tahoma"/>
              </a:rPr>
              <a:t> </a:t>
            </a:r>
            <a:r>
              <a:rPr sz="1600" dirty="0">
                <a:latin typeface="Tahoma"/>
                <a:cs typeface="Tahoma"/>
              </a:rPr>
              <a:t>also</a:t>
            </a:r>
            <a:r>
              <a:rPr sz="1600" spc="-80" dirty="0">
                <a:latin typeface="Tahoma"/>
                <a:cs typeface="Tahoma"/>
              </a:rPr>
              <a:t> </a:t>
            </a:r>
            <a:r>
              <a:rPr sz="1600" dirty="0">
                <a:latin typeface="Tahoma"/>
                <a:cs typeface="Tahoma"/>
              </a:rPr>
              <a:t>send</a:t>
            </a:r>
            <a:r>
              <a:rPr sz="1600" spc="-15" dirty="0">
                <a:latin typeface="Tahoma"/>
                <a:cs typeface="Tahoma"/>
              </a:rPr>
              <a:t> </a:t>
            </a:r>
            <a:r>
              <a:rPr sz="1600" dirty="0">
                <a:latin typeface="Tahoma"/>
                <a:cs typeface="Tahoma"/>
              </a:rPr>
              <a:t>you</a:t>
            </a:r>
            <a:r>
              <a:rPr sz="1600" spc="-20" dirty="0">
                <a:latin typeface="Tahoma"/>
                <a:cs typeface="Tahoma"/>
              </a:rPr>
              <a:t> </a:t>
            </a:r>
            <a:r>
              <a:rPr sz="1600" dirty="0">
                <a:latin typeface="Tahoma"/>
                <a:cs typeface="Tahoma"/>
              </a:rPr>
              <a:t>an</a:t>
            </a:r>
            <a:r>
              <a:rPr sz="1600" spc="-15" dirty="0">
                <a:latin typeface="Tahoma"/>
                <a:cs typeface="Tahoma"/>
              </a:rPr>
              <a:t> </a:t>
            </a:r>
            <a:r>
              <a:rPr sz="1600" dirty="0">
                <a:latin typeface="Tahoma"/>
                <a:cs typeface="Tahoma"/>
              </a:rPr>
              <a:t>agency</a:t>
            </a:r>
            <a:r>
              <a:rPr sz="1600" spc="-5" dirty="0">
                <a:latin typeface="Tahoma"/>
                <a:cs typeface="Tahoma"/>
              </a:rPr>
              <a:t> </a:t>
            </a:r>
            <a:r>
              <a:rPr sz="1600" dirty="0">
                <a:latin typeface="Tahoma"/>
                <a:cs typeface="Tahoma"/>
              </a:rPr>
              <a:t>tracking</a:t>
            </a:r>
            <a:r>
              <a:rPr sz="1600" spc="-95" dirty="0">
                <a:latin typeface="Tahoma"/>
                <a:cs typeface="Tahoma"/>
              </a:rPr>
              <a:t> </a:t>
            </a:r>
            <a:r>
              <a:rPr sz="1600" spc="-30" dirty="0">
                <a:latin typeface="Tahoma"/>
                <a:cs typeface="Tahoma"/>
              </a:rPr>
              <a:t>number,</a:t>
            </a:r>
            <a:r>
              <a:rPr sz="1600" spc="-10" dirty="0">
                <a:latin typeface="Tahoma"/>
                <a:cs typeface="Tahoma"/>
              </a:rPr>
              <a:t> </a:t>
            </a:r>
            <a:r>
              <a:rPr sz="1600" dirty="0">
                <a:latin typeface="Tahoma"/>
                <a:cs typeface="Tahoma"/>
              </a:rPr>
              <a:t>notes,</a:t>
            </a:r>
            <a:r>
              <a:rPr sz="1600" spc="-10" dirty="0">
                <a:latin typeface="Tahoma"/>
                <a:cs typeface="Tahoma"/>
              </a:rPr>
              <a:t> </a:t>
            </a:r>
            <a:r>
              <a:rPr sz="1600" dirty="0">
                <a:latin typeface="Tahoma"/>
                <a:cs typeface="Tahoma"/>
              </a:rPr>
              <a:t>or</a:t>
            </a:r>
            <a:r>
              <a:rPr sz="1600" spc="-20" dirty="0">
                <a:latin typeface="Tahoma"/>
                <a:cs typeface="Tahoma"/>
              </a:rPr>
              <a:t> </a:t>
            </a:r>
            <a:r>
              <a:rPr sz="1600" spc="-10" dirty="0">
                <a:latin typeface="Tahoma"/>
                <a:cs typeface="Tahoma"/>
              </a:rPr>
              <a:t>other</a:t>
            </a:r>
            <a:endParaRPr sz="1600">
              <a:latin typeface="Tahoma"/>
              <a:cs typeface="Tahoma"/>
            </a:endParaRPr>
          </a:p>
          <a:p>
            <a:pPr marL="856615">
              <a:lnSpc>
                <a:spcPts val="1839"/>
              </a:lnSpc>
            </a:pPr>
            <a:r>
              <a:rPr sz="1600" dirty="0">
                <a:latin typeface="Tahoma"/>
                <a:cs typeface="Tahoma"/>
              </a:rPr>
              <a:t>confirmation</a:t>
            </a:r>
            <a:r>
              <a:rPr sz="1600" spc="-85" dirty="0">
                <a:latin typeface="Tahoma"/>
                <a:cs typeface="Tahoma"/>
              </a:rPr>
              <a:t> </a:t>
            </a:r>
            <a:r>
              <a:rPr sz="1600" spc="-10" dirty="0">
                <a:latin typeface="Tahoma"/>
                <a:cs typeface="Tahoma"/>
              </a:rPr>
              <a:t>emails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70"/>
              </a:lnSpc>
            </a:pPr>
            <a:fld id="{81D60167-4931-47E6-BA6A-407CBD079E47}" type="slidenum">
              <a:rPr spc="-25" dirty="0"/>
              <a:t>37</a:t>
            </a:fld>
            <a:endParaRPr spc="-25" dirty="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21932" y="141922"/>
            <a:ext cx="7112000" cy="575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Submission</a:t>
            </a:r>
            <a:r>
              <a:rPr spc="-100" dirty="0"/>
              <a:t> </a:t>
            </a:r>
            <a:r>
              <a:rPr dirty="0"/>
              <a:t>Confirmation</a:t>
            </a:r>
            <a:r>
              <a:rPr spc="-10" dirty="0"/>
              <a:t> Messages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107439"/>
            <a:ext cx="9144000" cy="4033520"/>
            <a:chOff x="0" y="1107439"/>
            <a:chExt cx="9144000" cy="403352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93040" y="1107439"/>
              <a:ext cx="6146800" cy="367792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455919" y="2082799"/>
              <a:ext cx="711200" cy="121919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269240" y="3845559"/>
              <a:ext cx="6014720" cy="985519"/>
            </a:xfrm>
            <a:custGeom>
              <a:avLst/>
              <a:gdLst/>
              <a:ahLst/>
              <a:cxnLst/>
              <a:rect l="l" t="t" r="r" b="b"/>
              <a:pathLst>
                <a:path w="6014720" h="985520">
                  <a:moveTo>
                    <a:pt x="0" y="985519"/>
                  </a:moveTo>
                  <a:lnTo>
                    <a:pt x="6014720" y="985519"/>
                  </a:lnTo>
                  <a:lnTo>
                    <a:pt x="6014720" y="0"/>
                  </a:lnTo>
                  <a:lnTo>
                    <a:pt x="0" y="0"/>
                  </a:lnTo>
                  <a:lnTo>
                    <a:pt x="0" y="985519"/>
                  </a:lnTo>
                  <a:close/>
                </a:path>
              </a:pathLst>
            </a:custGeom>
            <a:ln w="2857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6687819" y="1008062"/>
            <a:ext cx="2298700" cy="2658110"/>
          </a:xfrm>
          <a:prstGeom prst="rect">
            <a:avLst/>
          </a:prstGeom>
        </p:spPr>
        <p:txBody>
          <a:bodyPr vert="horz" wrap="square" lIns="0" tIns="18415" rIns="0" bIns="0" rtlCol="0">
            <a:spAutoFit/>
          </a:bodyPr>
          <a:lstStyle/>
          <a:p>
            <a:pPr marL="12700" marR="5080">
              <a:lnSpc>
                <a:spcPct val="97500"/>
              </a:lnSpc>
              <a:spcBef>
                <a:spcPts val="145"/>
              </a:spcBef>
            </a:pPr>
            <a:r>
              <a:rPr sz="1850" spc="-55" dirty="0">
                <a:latin typeface="Tahoma"/>
                <a:cs typeface="Tahoma"/>
              </a:rPr>
              <a:t>Track</a:t>
            </a:r>
            <a:r>
              <a:rPr sz="1850" spc="-135" dirty="0">
                <a:latin typeface="Tahoma"/>
                <a:cs typeface="Tahoma"/>
              </a:rPr>
              <a:t> </a:t>
            </a:r>
            <a:r>
              <a:rPr sz="1850" spc="-10" dirty="0">
                <a:latin typeface="Tahoma"/>
                <a:cs typeface="Tahoma"/>
              </a:rPr>
              <a:t>your</a:t>
            </a:r>
            <a:r>
              <a:rPr sz="1850" spc="-105" dirty="0">
                <a:latin typeface="Tahoma"/>
                <a:cs typeface="Tahoma"/>
              </a:rPr>
              <a:t> </a:t>
            </a:r>
            <a:r>
              <a:rPr sz="1850" spc="-10" dirty="0">
                <a:latin typeface="Tahoma"/>
                <a:cs typeface="Tahoma"/>
              </a:rPr>
              <a:t>application status</a:t>
            </a:r>
            <a:r>
              <a:rPr sz="1850" spc="-204" dirty="0">
                <a:latin typeface="Tahoma"/>
                <a:cs typeface="Tahoma"/>
              </a:rPr>
              <a:t> </a:t>
            </a:r>
            <a:r>
              <a:rPr sz="1850" dirty="0">
                <a:latin typeface="Tahoma"/>
                <a:cs typeface="Tahoma"/>
              </a:rPr>
              <a:t>and</a:t>
            </a:r>
            <a:r>
              <a:rPr sz="1850" spc="-95" dirty="0">
                <a:latin typeface="Tahoma"/>
                <a:cs typeface="Tahoma"/>
              </a:rPr>
              <a:t> </a:t>
            </a:r>
            <a:r>
              <a:rPr sz="1850" spc="-25" dirty="0">
                <a:latin typeface="Tahoma"/>
                <a:cs typeface="Tahoma"/>
              </a:rPr>
              <a:t>information </a:t>
            </a:r>
            <a:r>
              <a:rPr sz="1850" dirty="0">
                <a:latin typeface="Tahoma"/>
                <a:cs typeface="Tahoma"/>
              </a:rPr>
              <a:t>by</a:t>
            </a:r>
            <a:r>
              <a:rPr sz="1850" spc="-30" dirty="0">
                <a:latin typeface="Tahoma"/>
                <a:cs typeface="Tahoma"/>
              </a:rPr>
              <a:t> </a:t>
            </a:r>
            <a:r>
              <a:rPr sz="1850" spc="-20" dirty="0">
                <a:latin typeface="Tahoma"/>
                <a:cs typeface="Tahoma"/>
              </a:rPr>
              <a:t>accessing</a:t>
            </a:r>
            <a:r>
              <a:rPr sz="1850" spc="-220" dirty="0">
                <a:latin typeface="Tahoma"/>
                <a:cs typeface="Tahoma"/>
              </a:rPr>
              <a:t> </a:t>
            </a:r>
            <a:r>
              <a:rPr sz="1850" spc="-25" dirty="0">
                <a:latin typeface="Tahoma"/>
                <a:cs typeface="Tahoma"/>
              </a:rPr>
              <a:t>the </a:t>
            </a:r>
            <a:r>
              <a:rPr sz="1850" b="1" spc="-10" dirty="0">
                <a:latin typeface="Tahoma"/>
                <a:cs typeface="Tahoma"/>
              </a:rPr>
              <a:t>Details</a:t>
            </a:r>
            <a:r>
              <a:rPr sz="1850" b="1" spc="-215" dirty="0">
                <a:latin typeface="Tahoma"/>
                <a:cs typeface="Tahoma"/>
              </a:rPr>
              <a:t> </a:t>
            </a:r>
            <a:r>
              <a:rPr sz="1850" b="1" dirty="0">
                <a:latin typeface="Tahoma"/>
                <a:cs typeface="Tahoma"/>
              </a:rPr>
              <a:t>tab</a:t>
            </a:r>
            <a:r>
              <a:rPr sz="1850" b="1" spc="-90" dirty="0">
                <a:latin typeface="Tahoma"/>
                <a:cs typeface="Tahoma"/>
              </a:rPr>
              <a:t> </a:t>
            </a:r>
            <a:r>
              <a:rPr sz="1850" dirty="0">
                <a:latin typeface="Tahoma"/>
                <a:cs typeface="Tahoma"/>
              </a:rPr>
              <a:t>of</a:t>
            </a:r>
            <a:r>
              <a:rPr sz="1850" spc="-50" dirty="0">
                <a:latin typeface="Tahoma"/>
                <a:cs typeface="Tahoma"/>
              </a:rPr>
              <a:t> </a:t>
            </a:r>
            <a:r>
              <a:rPr sz="1850" spc="-25" dirty="0">
                <a:latin typeface="Tahoma"/>
                <a:cs typeface="Tahoma"/>
              </a:rPr>
              <a:t>the </a:t>
            </a:r>
            <a:r>
              <a:rPr sz="1850" spc="-20" dirty="0">
                <a:latin typeface="Tahoma"/>
                <a:cs typeface="Tahoma"/>
              </a:rPr>
              <a:t>submitted</a:t>
            </a:r>
            <a:r>
              <a:rPr sz="1850" spc="-175" dirty="0">
                <a:latin typeface="Tahoma"/>
                <a:cs typeface="Tahoma"/>
              </a:rPr>
              <a:t> </a:t>
            </a:r>
            <a:r>
              <a:rPr sz="1850" spc="-10" dirty="0">
                <a:latin typeface="Tahoma"/>
                <a:cs typeface="Tahoma"/>
              </a:rPr>
              <a:t>Workspace</a:t>
            </a:r>
            <a:endParaRPr sz="185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750">
              <a:latin typeface="Tahoma"/>
              <a:cs typeface="Tahoma"/>
            </a:endParaRPr>
          </a:p>
          <a:p>
            <a:pPr marL="12700" marR="206375">
              <a:lnSpc>
                <a:spcPct val="97500"/>
              </a:lnSpc>
              <a:spcBef>
                <a:spcPts val="5"/>
              </a:spcBef>
            </a:pPr>
            <a:r>
              <a:rPr sz="1850" spc="-20" dirty="0">
                <a:latin typeface="Tahoma"/>
                <a:cs typeface="Tahoma"/>
              </a:rPr>
              <a:t>Click</a:t>
            </a:r>
            <a:r>
              <a:rPr sz="1850" spc="-135" dirty="0">
                <a:latin typeface="Tahoma"/>
                <a:cs typeface="Tahoma"/>
              </a:rPr>
              <a:t> </a:t>
            </a:r>
            <a:r>
              <a:rPr sz="1850" dirty="0">
                <a:latin typeface="Tahoma"/>
                <a:cs typeface="Tahoma"/>
              </a:rPr>
              <a:t>on</a:t>
            </a:r>
            <a:r>
              <a:rPr sz="1850" spc="-25" dirty="0">
                <a:latin typeface="Tahoma"/>
                <a:cs typeface="Tahoma"/>
              </a:rPr>
              <a:t> </a:t>
            </a:r>
            <a:r>
              <a:rPr sz="1850" dirty="0">
                <a:latin typeface="Tahoma"/>
                <a:cs typeface="Tahoma"/>
              </a:rPr>
              <a:t>the</a:t>
            </a:r>
            <a:r>
              <a:rPr sz="1850" spc="-95" dirty="0">
                <a:latin typeface="Tahoma"/>
                <a:cs typeface="Tahoma"/>
              </a:rPr>
              <a:t> </a:t>
            </a:r>
            <a:r>
              <a:rPr sz="1850" b="1" spc="-10" dirty="0">
                <a:latin typeface="Tahoma"/>
                <a:cs typeface="Tahoma"/>
              </a:rPr>
              <a:t>Details </a:t>
            </a:r>
            <a:r>
              <a:rPr sz="1850" dirty="0">
                <a:latin typeface="Tahoma"/>
                <a:cs typeface="Tahoma"/>
              </a:rPr>
              <a:t>link</a:t>
            </a:r>
            <a:r>
              <a:rPr sz="1850" spc="-114" dirty="0">
                <a:latin typeface="Tahoma"/>
                <a:cs typeface="Tahoma"/>
              </a:rPr>
              <a:t> </a:t>
            </a:r>
            <a:r>
              <a:rPr sz="1850" dirty="0">
                <a:latin typeface="Tahoma"/>
                <a:cs typeface="Tahoma"/>
              </a:rPr>
              <a:t>to</a:t>
            </a:r>
            <a:r>
              <a:rPr sz="1850" spc="-120" dirty="0">
                <a:latin typeface="Tahoma"/>
                <a:cs typeface="Tahoma"/>
              </a:rPr>
              <a:t> </a:t>
            </a:r>
            <a:r>
              <a:rPr sz="1850" dirty="0">
                <a:latin typeface="Tahoma"/>
                <a:cs typeface="Tahoma"/>
              </a:rPr>
              <a:t>view</a:t>
            </a:r>
            <a:r>
              <a:rPr sz="1850" spc="-95" dirty="0">
                <a:latin typeface="Tahoma"/>
                <a:cs typeface="Tahoma"/>
              </a:rPr>
              <a:t> </a:t>
            </a:r>
            <a:r>
              <a:rPr sz="1850" spc="-25" dirty="0">
                <a:latin typeface="Tahoma"/>
                <a:cs typeface="Tahoma"/>
              </a:rPr>
              <a:t>the </a:t>
            </a:r>
            <a:r>
              <a:rPr sz="1850" spc="-30" dirty="0">
                <a:latin typeface="Tahoma"/>
                <a:cs typeface="Tahoma"/>
              </a:rPr>
              <a:t>Submission</a:t>
            </a:r>
            <a:r>
              <a:rPr sz="1850" spc="-110" dirty="0">
                <a:latin typeface="Tahoma"/>
                <a:cs typeface="Tahoma"/>
              </a:rPr>
              <a:t> </a:t>
            </a:r>
            <a:r>
              <a:rPr sz="1850" spc="-10" dirty="0">
                <a:latin typeface="Tahoma"/>
                <a:cs typeface="Tahoma"/>
              </a:rPr>
              <a:t>Details</a:t>
            </a:r>
            <a:endParaRPr sz="1850">
              <a:latin typeface="Tahoma"/>
              <a:cs typeface="Tahoma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70"/>
              </a:lnSpc>
            </a:pPr>
            <a:fld id="{81D60167-4931-47E6-BA6A-407CBD079E47}" type="slidenum">
              <a:rPr spc="-25" dirty="0"/>
              <a:t>38</a:t>
            </a:fld>
            <a:endParaRPr spc="-25" dirty="0"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21932" y="141922"/>
            <a:ext cx="5090160" cy="8274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4200"/>
              </a:lnSpc>
              <a:spcBef>
                <a:spcPts val="105"/>
              </a:spcBef>
            </a:pPr>
            <a:r>
              <a:rPr spc="-20" dirty="0"/>
              <a:t>Tracking</a:t>
            </a:r>
            <a:r>
              <a:rPr spc="-240" dirty="0"/>
              <a:t> </a:t>
            </a:r>
            <a:r>
              <a:rPr dirty="0"/>
              <a:t>Your</a:t>
            </a:r>
            <a:r>
              <a:rPr spc="-245" dirty="0"/>
              <a:t> </a:t>
            </a:r>
            <a:r>
              <a:rPr spc="-10" dirty="0"/>
              <a:t>Application</a:t>
            </a:r>
          </a:p>
          <a:p>
            <a:pPr marL="12700">
              <a:lnSpc>
                <a:spcPts val="2100"/>
              </a:lnSpc>
            </a:pPr>
            <a:r>
              <a:rPr sz="1850" spc="-10" dirty="0">
                <a:solidFill>
                  <a:srgbClr val="006FC0"/>
                </a:solidFill>
              </a:rPr>
              <a:t>Details</a:t>
            </a:r>
            <a:r>
              <a:rPr sz="1850" spc="-135" dirty="0">
                <a:solidFill>
                  <a:srgbClr val="006FC0"/>
                </a:solidFill>
              </a:rPr>
              <a:t> </a:t>
            </a:r>
            <a:r>
              <a:rPr sz="1850" spc="-85" dirty="0">
                <a:solidFill>
                  <a:srgbClr val="006FC0"/>
                </a:solidFill>
              </a:rPr>
              <a:t>Tab</a:t>
            </a:r>
            <a:r>
              <a:rPr sz="1850" spc="-80" dirty="0">
                <a:solidFill>
                  <a:srgbClr val="006FC0"/>
                </a:solidFill>
              </a:rPr>
              <a:t> </a:t>
            </a:r>
            <a:r>
              <a:rPr sz="1850" dirty="0">
                <a:solidFill>
                  <a:srgbClr val="006FC0"/>
                </a:solidFill>
              </a:rPr>
              <a:t>of</a:t>
            </a:r>
            <a:r>
              <a:rPr sz="1850" spc="-75" dirty="0">
                <a:solidFill>
                  <a:srgbClr val="006FC0"/>
                </a:solidFill>
              </a:rPr>
              <a:t> </a:t>
            </a:r>
            <a:r>
              <a:rPr sz="1850" spc="-10" dirty="0">
                <a:solidFill>
                  <a:srgbClr val="006FC0"/>
                </a:solidFill>
              </a:rPr>
              <a:t>Submitted</a:t>
            </a:r>
            <a:r>
              <a:rPr sz="1850" spc="-240" dirty="0">
                <a:solidFill>
                  <a:srgbClr val="006FC0"/>
                </a:solidFill>
              </a:rPr>
              <a:t> </a:t>
            </a:r>
            <a:r>
              <a:rPr sz="1850" spc="-10" dirty="0">
                <a:solidFill>
                  <a:srgbClr val="006FC0"/>
                </a:solidFill>
              </a:rPr>
              <a:t>Workspace</a:t>
            </a:r>
            <a:endParaRPr sz="185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82879" y="1036319"/>
            <a:ext cx="6319520" cy="2743200"/>
            <a:chOff x="182879" y="1036319"/>
            <a:chExt cx="6319520" cy="27432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82879" y="1036319"/>
              <a:ext cx="6319520" cy="27432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267200" y="1747519"/>
              <a:ext cx="772160" cy="142239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5044439" y="2839719"/>
              <a:ext cx="1422400" cy="274320"/>
            </a:xfrm>
            <a:custGeom>
              <a:avLst/>
              <a:gdLst/>
              <a:ahLst/>
              <a:cxnLst/>
              <a:rect l="l" t="t" r="r" b="b"/>
              <a:pathLst>
                <a:path w="1422400" h="274319">
                  <a:moveTo>
                    <a:pt x="0" y="274319"/>
                  </a:moveTo>
                  <a:lnTo>
                    <a:pt x="1422400" y="274319"/>
                  </a:lnTo>
                  <a:lnTo>
                    <a:pt x="1422400" y="0"/>
                  </a:lnTo>
                  <a:lnTo>
                    <a:pt x="0" y="0"/>
                  </a:lnTo>
                  <a:lnTo>
                    <a:pt x="0" y="274319"/>
                  </a:lnTo>
                  <a:close/>
                </a:path>
              </a:pathLst>
            </a:custGeom>
            <a:ln w="2857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6687819" y="1008062"/>
            <a:ext cx="2209800" cy="2108200"/>
          </a:xfrm>
          <a:prstGeom prst="rect">
            <a:avLst/>
          </a:prstGeom>
        </p:spPr>
        <p:txBody>
          <a:bodyPr vert="horz" wrap="square" lIns="0" tIns="18415" rIns="0" bIns="0" rtlCol="0">
            <a:spAutoFit/>
          </a:bodyPr>
          <a:lstStyle/>
          <a:p>
            <a:pPr marL="12700" marR="163195">
              <a:lnSpc>
                <a:spcPct val="97500"/>
              </a:lnSpc>
              <a:spcBef>
                <a:spcPts val="145"/>
              </a:spcBef>
            </a:pPr>
            <a:r>
              <a:rPr sz="1850" b="1" spc="-30" dirty="0">
                <a:latin typeface="Tahoma"/>
                <a:cs typeface="Tahoma"/>
              </a:rPr>
              <a:t>Download</a:t>
            </a:r>
            <a:r>
              <a:rPr sz="1850" b="1" spc="-125" dirty="0">
                <a:latin typeface="Tahoma"/>
                <a:cs typeface="Tahoma"/>
              </a:rPr>
              <a:t> </a:t>
            </a:r>
            <a:r>
              <a:rPr sz="1850" b="1" spc="-25" dirty="0">
                <a:latin typeface="Tahoma"/>
                <a:cs typeface="Tahoma"/>
              </a:rPr>
              <a:t>ZIP </a:t>
            </a:r>
            <a:r>
              <a:rPr sz="1850" spc="-30" dirty="0">
                <a:latin typeface="Tahoma"/>
                <a:cs typeface="Tahoma"/>
              </a:rPr>
              <a:t>provides</a:t>
            </a:r>
            <a:r>
              <a:rPr sz="1850" spc="-125" dirty="0">
                <a:latin typeface="Tahoma"/>
                <a:cs typeface="Tahoma"/>
              </a:rPr>
              <a:t> </a:t>
            </a:r>
            <a:r>
              <a:rPr sz="1850" dirty="0">
                <a:latin typeface="Tahoma"/>
                <a:cs typeface="Tahoma"/>
              </a:rPr>
              <a:t>a</a:t>
            </a:r>
            <a:r>
              <a:rPr sz="1850" spc="-95" dirty="0">
                <a:latin typeface="Tahoma"/>
                <a:cs typeface="Tahoma"/>
              </a:rPr>
              <a:t> </a:t>
            </a:r>
            <a:r>
              <a:rPr sz="1850" dirty="0">
                <a:latin typeface="Tahoma"/>
                <a:cs typeface="Tahoma"/>
              </a:rPr>
              <a:t>zip</a:t>
            </a:r>
            <a:r>
              <a:rPr sz="1850" spc="-35" dirty="0">
                <a:latin typeface="Tahoma"/>
                <a:cs typeface="Tahoma"/>
              </a:rPr>
              <a:t> </a:t>
            </a:r>
            <a:r>
              <a:rPr sz="1850" dirty="0">
                <a:latin typeface="Tahoma"/>
                <a:cs typeface="Tahoma"/>
              </a:rPr>
              <a:t>file</a:t>
            </a:r>
            <a:r>
              <a:rPr sz="1850" spc="-65" dirty="0">
                <a:latin typeface="Tahoma"/>
                <a:cs typeface="Tahoma"/>
              </a:rPr>
              <a:t> </a:t>
            </a:r>
            <a:r>
              <a:rPr sz="1850" spc="-25" dirty="0">
                <a:latin typeface="Tahoma"/>
                <a:cs typeface="Tahoma"/>
              </a:rPr>
              <a:t>of </a:t>
            </a:r>
            <a:r>
              <a:rPr sz="1850" dirty="0">
                <a:latin typeface="Tahoma"/>
                <a:cs typeface="Tahoma"/>
              </a:rPr>
              <a:t>the</a:t>
            </a:r>
            <a:r>
              <a:rPr sz="1850" spc="-120" dirty="0">
                <a:latin typeface="Tahoma"/>
                <a:cs typeface="Tahoma"/>
              </a:rPr>
              <a:t> </a:t>
            </a:r>
            <a:r>
              <a:rPr sz="1850" spc="-10" dirty="0">
                <a:latin typeface="Tahoma"/>
                <a:cs typeface="Tahoma"/>
              </a:rPr>
              <a:t>submission</a:t>
            </a:r>
            <a:endParaRPr sz="185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750">
              <a:latin typeface="Tahoma"/>
              <a:cs typeface="Tahoma"/>
            </a:endParaRPr>
          </a:p>
          <a:p>
            <a:pPr marL="12700" marR="5080" algn="just">
              <a:lnSpc>
                <a:spcPct val="97500"/>
              </a:lnSpc>
            </a:pPr>
            <a:r>
              <a:rPr sz="1850" b="1" spc="-35" dirty="0">
                <a:latin typeface="Tahoma"/>
                <a:cs typeface="Tahoma"/>
              </a:rPr>
              <a:t>Download</a:t>
            </a:r>
            <a:r>
              <a:rPr sz="1850" b="1" spc="-105" dirty="0">
                <a:latin typeface="Tahoma"/>
                <a:cs typeface="Tahoma"/>
              </a:rPr>
              <a:t> </a:t>
            </a:r>
            <a:r>
              <a:rPr sz="1850" b="1" dirty="0">
                <a:latin typeface="Tahoma"/>
                <a:cs typeface="Tahoma"/>
              </a:rPr>
              <a:t>Full</a:t>
            </a:r>
            <a:r>
              <a:rPr sz="1850" b="1" spc="-95" dirty="0">
                <a:latin typeface="Tahoma"/>
                <a:cs typeface="Tahoma"/>
              </a:rPr>
              <a:t> </a:t>
            </a:r>
            <a:r>
              <a:rPr sz="1850" b="1" spc="-25" dirty="0">
                <a:latin typeface="Tahoma"/>
                <a:cs typeface="Tahoma"/>
              </a:rPr>
              <a:t>PDF </a:t>
            </a:r>
            <a:r>
              <a:rPr sz="1850" spc="-30" dirty="0">
                <a:latin typeface="Tahoma"/>
                <a:cs typeface="Tahoma"/>
              </a:rPr>
              <a:t>provides</a:t>
            </a:r>
            <a:r>
              <a:rPr sz="1850" spc="-114" dirty="0">
                <a:latin typeface="Tahoma"/>
                <a:cs typeface="Tahoma"/>
              </a:rPr>
              <a:t> </a:t>
            </a:r>
            <a:r>
              <a:rPr sz="1850" dirty="0">
                <a:latin typeface="Tahoma"/>
                <a:cs typeface="Tahoma"/>
              </a:rPr>
              <a:t>a</a:t>
            </a:r>
            <a:r>
              <a:rPr sz="1850" spc="-80" dirty="0">
                <a:latin typeface="Tahoma"/>
                <a:cs typeface="Tahoma"/>
              </a:rPr>
              <a:t> </a:t>
            </a:r>
            <a:r>
              <a:rPr sz="1850" dirty="0">
                <a:latin typeface="Tahoma"/>
                <a:cs typeface="Tahoma"/>
              </a:rPr>
              <a:t>single</a:t>
            </a:r>
            <a:r>
              <a:rPr sz="1850" spc="-55" dirty="0">
                <a:latin typeface="Tahoma"/>
                <a:cs typeface="Tahoma"/>
              </a:rPr>
              <a:t> </a:t>
            </a:r>
            <a:r>
              <a:rPr sz="1850" spc="-25" dirty="0">
                <a:latin typeface="Tahoma"/>
                <a:cs typeface="Tahoma"/>
              </a:rPr>
              <a:t>PDF </a:t>
            </a:r>
            <a:r>
              <a:rPr sz="1850" dirty="0">
                <a:latin typeface="Tahoma"/>
                <a:cs typeface="Tahoma"/>
              </a:rPr>
              <a:t>file</a:t>
            </a:r>
            <a:r>
              <a:rPr sz="1850" spc="-100" dirty="0">
                <a:latin typeface="Tahoma"/>
                <a:cs typeface="Tahoma"/>
              </a:rPr>
              <a:t> </a:t>
            </a:r>
            <a:r>
              <a:rPr sz="1850" dirty="0">
                <a:latin typeface="Tahoma"/>
                <a:cs typeface="Tahoma"/>
              </a:rPr>
              <a:t>of</a:t>
            </a:r>
            <a:r>
              <a:rPr sz="1850" spc="-35" dirty="0">
                <a:latin typeface="Tahoma"/>
                <a:cs typeface="Tahoma"/>
              </a:rPr>
              <a:t> </a:t>
            </a:r>
            <a:r>
              <a:rPr sz="1850" dirty="0">
                <a:latin typeface="Tahoma"/>
                <a:cs typeface="Tahoma"/>
              </a:rPr>
              <a:t>the</a:t>
            </a:r>
            <a:r>
              <a:rPr sz="1850" spc="-145" dirty="0">
                <a:latin typeface="Tahoma"/>
                <a:cs typeface="Tahoma"/>
              </a:rPr>
              <a:t> </a:t>
            </a:r>
            <a:r>
              <a:rPr sz="1850" spc="-10" dirty="0">
                <a:latin typeface="Tahoma"/>
                <a:cs typeface="Tahoma"/>
              </a:rPr>
              <a:t>submission</a:t>
            </a:r>
            <a:endParaRPr sz="1850">
              <a:latin typeface="Tahoma"/>
              <a:cs typeface="Tahoma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70"/>
              </a:lnSpc>
            </a:pPr>
            <a:fld id="{81D60167-4931-47E6-BA6A-407CBD079E47}" type="slidenum">
              <a:rPr spc="-25" dirty="0"/>
              <a:t>39</a:t>
            </a:fld>
            <a:endParaRPr spc="-25" dirty="0"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21932" y="141922"/>
            <a:ext cx="5090160" cy="8274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4200"/>
              </a:lnSpc>
              <a:spcBef>
                <a:spcPts val="105"/>
              </a:spcBef>
            </a:pPr>
            <a:r>
              <a:rPr spc="-20" dirty="0"/>
              <a:t>Tracking</a:t>
            </a:r>
            <a:r>
              <a:rPr spc="-240" dirty="0"/>
              <a:t> </a:t>
            </a:r>
            <a:r>
              <a:rPr dirty="0"/>
              <a:t>Your</a:t>
            </a:r>
            <a:r>
              <a:rPr spc="-245" dirty="0"/>
              <a:t> </a:t>
            </a:r>
            <a:r>
              <a:rPr spc="-10" dirty="0"/>
              <a:t>Application</a:t>
            </a:r>
          </a:p>
          <a:p>
            <a:pPr marL="12700">
              <a:lnSpc>
                <a:spcPts val="2100"/>
              </a:lnSpc>
            </a:pPr>
            <a:r>
              <a:rPr sz="1850" spc="-30" dirty="0">
                <a:solidFill>
                  <a:srgbClr val="006FC0"/>
                </a:solidFill>
              </a:rPr>
              <a:t>Submission</a:t>
            </a:r>
            <a:r>
              <a:rPr sz="1850" spc="-170" dirty="0">
                <a:solidFill>
                  <a:srgbClr val="006FC0"/>
                </a:solidFill>
              </a:rPr>
              <a:t> </a:t>
            </a:r>
            <a:r>
              <a:rPr sz="1850" spc="-10" dirty="0">
                <a:solidFill>
                  <a:srgbClr val="006FC0"/>
                </a:solidFill>
              </a:rPr>
              <a:t>Details</a:t>
            </a:r>
            <a:r>
              <a:rPr sz="1850" spc="-120" dirty="0">
                <a:solidFill>
                  <a:srgbClr val="006FC0"/>
                </a:solidFill>
              </a:rPr>
              <a:t> </a:t>
            </a:r>
            <a:r>
              <a:rPr sz="1850" dirty="0">
                <a:solidFill>
                  <a:srgbClr val="006FC0"/>
                </a:solidFill>
              </a:rPr>
              <a:t>of</a:t>
            </a:r>
            <a:r>
              <a:rPr sz="1850" spc="30" dirty="0">
                <a:solidFill>
                  <a:srgbClr val="006FC0"/>
                </a:solidFill>
              </a:rPr>
              <a:t> </a:t>
            </a:r>
            <a:r>
              <a:rPr sz="1850" spc="-10" dirty="0">
                <a:solidFill>
                  <a:srgbClr val="006FC0"/>
                </a:solidFill>
              </a:rPr>
              <a:t>Submitted</a:t>
            </a:r>
            <a:r>
              <a:rPr sz="1850" spc="-240" dirty="0">
                <a:solidFill>
                  <a:srgbClr val="006FC0"/>
                </a:solidFill>
              </a:rPr>
              <a:t> </a:t>
            </a:r>
            <a:r>
              <a:rPr sz="1850" spc="-10" dirty="0">
                <a:solidFill>
                  <a:srgbClr val="006FC0"/>
                </a:solidFill>
              </a:rPr>
              <a:t>Workspace</a:t>
            </a:r>
            <a:endParaRPr sz="185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016634"/>
            <a:ext cx="9144000" cy="4124325"/>
            <a:chOff x="0" y="1016634"/>
            <a:chExt cx="9144000" cy="412432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072639" y="1026159"/>
              <a:ext cx="4998720" cy="3789679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2067940" y="1021397"/>
              <a:ext cx="5008245" cy="3799204"/>
            </a:xfrm>
            <a:custGeom>
              <a:avLst/>
              <a:gdLst/>
              <a:ahLst/>
              <a:cxnLst/>
              <a:rect l="l" t="t" r="r" b="b"/>
              <a:pathLst>
                <a:path w="5008245" h="3799204">
                  <a:moveTo>
                    <a:pt x="0" y="3799204"/>
                  </a:moveTo>
                  <a:lnTo>
                    <a:pt x="5008245" y="3799204"/>
                  </a:lnTo>
                  <a:lnTo>
                    <a:pt x="5008245" y="0"/>
                  </a:lnTo>
                  <a:lnTo>
                    <a:pt x="0" y="0"/>
                  </a:lnTo>
                  <a:lnTo>
                    <a:pt x="0" y="3799204"/>
                  </a:lnTo>
                  <a:close/>
                </a:path>
              </a:pathLst>
            </a:custGeom>
            <a:ln w="9525">
              <a:solidFill>
                <a:srgbClr val="4F81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900680" y="1437639"/>
              <a:ext cx="1036319" cy="162560"/>
            </a:xfrm>
            <a:custGeom>
              <a:avLst/>
              <a:gdLst/>
              <a:ahLst/>
              <a:cxnLst/>
              <a:rect l="l" t="t" r="r" b="b"/>
              <a:pathLst>
                <a:path w="1036320" h="162559">
                  <a:moveTo>
                    <a:pt x="0" y="162560"/>
                  </a:moveTo>
                  <a:lnTo>
                    <a:pt x="1036319" y="162560"/>
                  </a:lnTo>
                  <a:lnTo>
                    <a:pt x="1036319" y="0"/>
                  </a:lnTo>
                  <a:lnTo>
                    <a:pt x="0" y="0"/>
                  </a:lnTo>
                  <a:lnTo>
                    <a:pt x="0" y="162560"/>
                  </a:lnTo>
                  <a:close/>
                </a:path>
              </a:pathLst>
            </a:custGeom>
            <a:ln w="2857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21932" y="141922"/>
            <a:ext cx="5293995" cy="8274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4200"/>
              </a:lnSpc>
              <a:spcBef>
                <a:spcPts val="105"/>
              </a:spcBef>
            </a:pPr>
            <a:r>
              <a:rPr dirty="0"/>
              <a:t>Navigating</a:t>
            </a:r>
            <a:r>
              <a:rPr spc="-75" dirty="0"/>
              <a:t> </a:t>
            </a:r>
            <a:r>
              <a:rPr spc="-10" dirty="0"/>
              <a:t>Grants.gov</a:t>
            </a:r>
          </a:p>
          <a:p>
            <a:pPr marL="12700">
              <a:lnSpc>
                <a:spcPts val="2100"/>
              </a:lnSpc>
            </a:pPr>
            <a:r>
              <a:rPr sz="1850" spc="-20" dirty="0">
                <a:solidFill>
                  <a:srgbClr val="006FC0"/>
                </a:solidFill>
              </a:rPr>
              <a:t>Search</a:t>
            </a:r>
            <a:r>
              <a:rPr sz="1850" spc="-165" dirty="0">
                <a:solidFill>
                  <a:srgbClr val="006FC0"/>
                </a:solidFill>
              </a:rPr>
              <a:t> </a:t>
            </a:r>
            <a:r>
              <a:rPr sz="1850" spc="-20" dirty="0">
                <a:solidFill>
                  <a:srgbClr val="006FC0"/>
                </a:solidFill>
              </a:rPr>
              <a:t>Grants</a:t>
            </a:r>
            <a:r>
              <a:rPr sz="1850" spc="-114" dirty="0">
                <a:solidFill>
                  <a:srgbClr val="006FC0"/>
                </a:solidFill>
              </a:rPr>
              <a:t> </a:t>
            </a:r>
            <a:r>
              <a:rPr sz="1850" dirty="0">
                <a:solidFill>
                  <a:srgbClr val="006FC0"/>
                </a:solidFill>
              </a:rPr>
              <a:t>and</a:t>
            </a:r>
            <a:r>
              <a:rPr sz="1850" spc="-70" dirty="0">
                <a:solidFill>
                  <a:srgbClr val="006FC0"/>
                </a:solidFill>
              </a:rPr>
              <a:t> </a:t>
            </a:r>
            <a:r>
              <a:rPr sz="1850" spc="-10" dirty="0">
                <a:solidFill>
                  <a:srgbClr val="006FC0"/>
                </a:solidFill>
              </a:rPr>
              <a:t>Applicant</a:t>
            </a:r>
            <a:r>
              <a:rPr sz="1850" spc="-240" dirty="0">
                <a:solidFill>
                  <a:srgbClr val="006FC0"/>
                </a:solidFill>
              </a:rPr>
              <a:t> </a:t>
            </a:r>
            <a:r>
              <a:rPr sz="1850" spc="-60" dirty="0">
                <a:solidFill>
                  <a:srgbClr val="006FC0"/>
                </a:solidFill>
              </a:rPr>
              <a:t>Tabs</a:t>
            </a:r>
            <a:r>
              <a:rPr sz="1850" spc="-110" dirty="0">
                <a:solidFill>
                  <a:srgbClr val="006FC0"/>
                </a:solidFill>
              </a:rPr>
              <a:t> </a:t>
            </a:r>
            <a:r>
              <a:rPr sz="1850" spc="-20" dirty="0">
                <a:solidFill>
                  <a:srgbClr val="006FC0"/>
                </a:solidFill>
              </a:rPr>
              <a:t>on</a:t>
            </a:r>
            <a:r>
              <a:rPr sz="1850" spc="-85" dirty="0">
                <a:solidFill>
                  <a:srgbClr val="006FC0"/>
                </a:solidFill>
              </a:rPr>
              <a:t> </a:t>
            </a:r>
            <a:r>
              <a:rPr sz="1850" dirty="0">
                <a:solidFill>
                  <a:srgbClr val="006FC0"/>
                </a:solidFill>
              </a:rPr>
              <a:t>the</a:t>
            </a:r>
            <a:r>
              <a:rPr sz="1850" spc="-100" dirty="0">
                <a:solidFill>
                  <a:srgbClr val="006FC0"/>
                </a:solidFill>
              </a:rPr>
              <a:t> </a:t>
            </a:r>
            <a:r>
              <a:rPr sz="1850" spc="-10" dirty="0">
                <a:solidFill>
                  <a:srgbClr val="006FC0"/>
                </a:solidFill>
              </a:rPr>
              <a:t>Homepage</a:t>
            </a:r>
            <a:endParaRPr sz="1850"/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70"/>
              </a:lnSpc>
            </a:pPr>
            <a:fld id="{81D60167-4931-47E6-BA6A-407CBD079E47}" type="slidenum">
              <a:rPr spc="-25" dirty="0"/>
              <a:t>4</a:t>
            </a:fld>
            <a:endParaRPr spc="-25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28699" y="1925700"/>
            <a:ext cx="6088380" cy="7588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4800" dirty="0"/>
              <a:t>Grants.gov</a:t>
            </a:r>
            <a:r>
              <a:rPr sz="4800" spc="-130" dirty="0"/>
              <a:t> </a:t>
            </a:r>
            <a:r>
              <a:rPr sz="4800" dirty="0"/>
              <a:t>Mobile</a:t>
            </a:r>
            <a:r>
              <a:rPr sz="4800" spc="-100" dirty="0"/>
              <a:t> </a:t>
            </a:r>
            <a:r>
              <a:rPr sz="4800" spc="-25" dirty="0"/>
              <a:t>App</a:t>
            </a:r>
            <a:endParaRPr sz="4800"/>
          </a:p>
        </p:txBody>
      </p:sp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70"/>
              </a:lnSpc>
            </a:pPr>
            <a:fld id="{81D60167-4931-47E6-BA6A-407CBD079E47}" type="slidenum">
              <a:rPr spc="-25" dirty="0"/>
              <a:t>40</a:t>
            </a:fld>
            <a:endParaRPr spc="-25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863599"/>
            <a:ext cx="9144000" cy="4277360"/>
            <a:chOff x="0" y="863599"/>
            <a:chExt cx="9144000" cy="427736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2240" y="4165599"/>
              <a:ext cx="508000" cy="5080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245359" y="924559"/>
              <a:ext cx="1727200" cy="305816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576319" y="1310639"/>
              <a:ext cx="1823720" cy="3164839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596639" y="1371599"/>
              <a:ext cx="1706880" cy="304800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069839" y="863599"/>
              <a:ext cx="1833880" cy="3175000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090159" y="924559"/>
              <a:ext cx="1717039" cy="3058160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654800" y="1300479"/>
              <a:ext cx="1833879" cy="3164840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675119" y="1361439"/>
              <a:ext cx="1717039" cy="3048000"/>
            </a:xfrm>
            <a:prstGeom prst="rect">
              <a:avLst/>
            </a:prstGeom>
          </p:spPr>
        </p:pic>
      </p:grp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221932" y="141922"/>
            <a:ext cx="5187950" cy="575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>
                <a:solidFill>
                  <a:srgbClr val="17375E"/>
                </a:solidFill>
              </a:rPr>
              <a:t>Download</a:t>
            </a:r>
            <a:r>
              <a:rPr spc="10" dirty="0">
                <a:solidFill>
                  <a:srgbClr val="17375E"/>
                </a:solidFill>
              </a:rPr>
              <a:t> </a:t>
            </a:r>
            <a:r>
              <a:rPr dirty="0">
                <a:solidFill>
                  <a:srgbClr val="17375E"/>
                </a:solidFill>
              </a:rPr>
              <a:t>the</a:t>
            </a:r>
            <a:r>
              <a:rPr spc="-45" dirty="0">
                <a:solidFill>
                  <a:srgbClr val="17375E"/>
                </a:solidFill>
              </a:rPr>
              <a:t> </a:t>
            </a:r>
            <a:r>
              <a:rPr dirty="0">
                <a:solidFill>
                  <a:srgbClr val="17375E"/>
                </a:solidFill>
              </a:rPr>
              <a:t>Mobile</a:t>
            </a:r>
            <a:r>
              <a:rPr spc="-45" dirty="0">
                <a:solidFill>
                  <a:srgbClr val="17375E"/>
                </a:solidFill>
              </a:rPr>
              <a:t> </a:t>
            </a:r>
            <a:r>
              <a:rPr spc="-25" dirty="0">
                <a:solidFill>
                  <a:srgbClr val="17375E"/>
                </a:solidFill>
              </a:rPr>
              <a:t>App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348932" y="923988"/>
            <a:ext cx="1757045" cy="27965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250" b="1" dirty="0">
                <a:latin typeface="Calibri"/>
                <a:cs typeface="Calibri"/>
              </a:rPr>
              <a:t>Key</a:t>
            </a:r>
            <a:r>
              <a:rPr sz="1250" b="1" spc="30" dirty="0">
                <a:latin typeface="Calibri"/>
                <a:cs typeface="Calibri"/>
              </a:rPr>
              <a:t> </a:t>
            </a:r>
            <a:r>
              <a:rPr sz="1250" b="1" spc="-10" dirty="0">
                <a:latin typeface="Calibri"/>
                <a:cs typeface="Calibri"/>
              </a:rPr>
              <a:t>Actions</a:t>
            </a:r>
            <a:endParaRPr sz="1250">
              <a:latin typeface="Calibri"/>
              <a:cs typeface="Calibri"/>
            </a:endParaRPr>
          </a:p>
          <a:p>
            <a:pPr marL="358775" marR="55244" indent="-346075">
              <a:lnSpc>
                <a:spcPts val="1280"/>
              </a:lnSpc>
              <a:spcBef>
                <a:spcPts val="250"/>
              </a:spcBef>
              <a:buFont typeface="Arial"/>
              <a:buChar char="•"/>
              <a:tabLst>
                <a:tab pos="358140" algn="l"/>
                <a:tab pos="358775" algn="l"/>
              </a:tabLst>
            </a:pPr>
            <a:r>
              <a:rPr sz="1250" dirty="0">
                <a:latin typeface="Calibri"/>
                <a:cs typeface="Calibri"/>
              </a:rPr>
              <a:t>Search</a:t>
            </a:r>
            <a:r>
              <a:rPr sz="1250" spc="85" dirty="0">
                <a:latin typeface="Calibri"/>
                <a:cs typeface="Calibri"/>
              </a:rPr>
              <a:t> </a:t>
            </a:r>
            <a:r>
              <a:rPr sz="1250" dirty="0">
                <a:latin typeface="Calibri"/>
                <a:cs typeface="Calibri"/>
              </a:rPr>
              <a:t>for</a:t>
            </a:r>
            <a:r>
              <a:rPr sz="1250" spc="75" dirty="0">
                <a:latin typeface="Calibri"/>
                <a:cs typeface="Calibri"/>
              </a:rPr>
              <a:t> </a:t>
            </a:r>
            <a:r>
              <a:rPr sz="1250" dirty="0">
                <a:latin typeface="Calibri"/>
                <a:cs typeface="Calibri"/>
              </a:rPr>
              <a:t>grants</a:t>
            </a:r>
            <a:r>
              <a:rPr sz="1250" spc="20" dirty="0">
                <a:latin typeface="Calibri"/>
                <a:cs typeface="Calibri"/>
              </a:rPr>
              <a:t> </a:t>
            </a:r>
            <a:r>
              <a:rPr sz="1250" spc="-25" dirty="0">
                <a:latin typeface="Calibri"/>
                <a:cs typeface="Calibri"/>
              </a:rPr>
              <a:t>on </a:t>
            </a:r>
            <a:r>
              <a:rPr sz="1250" dirty="0">
                <a:latin typeface="Calibri"/>
                <a:cs typeface="Calibri"/>
              </a:rPr>
              <a:t>the</a:t>
            </a:r>
            <a:r>
              <a:rPr sz="1250" spc="80" dirty="0">
                <a:latin typeface="Calibri"/>
                <a:cs typeface="Calibri"/>
              </a:rPr>
              <a:t> </a:t>
            </a:r>
            <a:r>
              <a:rPr sz="1250" spc="-25" dirty="0">
                <a:latin typeface="Calibri"/>
                <a:cs typeface="Calibri"/>
              </a:rPr>
              <a:t>go</a:t>
            </a:r>
            <a:endParaRPr sz="1250">
              <a:latin typeface="Calibri"/>
              <a:cs typeface="Calibri"/>
            </a:endParaRPr>
          </a:p>
          <a:p>
            <a:pPr marL="358775" marR="95885" indent="-346075">
              <a:lnSpc>
                <a:spcPts val="1280"/>
              </a:lnSpc>
              <a:spcBef>
                <a:spcPts val="245"/>
              </a:spcBef>
              <a:buFont typeface="Arial"/>
              <a:buChar char="•"/>
              <a:tabLst>
                <a:tab pos="358140" algn="l"/>
                <a:tab pos="358775" algn="l"/>
              </a:tabLst>
            </a:pPr>
            <a:r>
              <a:rPr sz="1250" dirty="0">
                <a:latin typeface="Calibri"/>
                <a:cs typeface="Calibri"/>
              </a:rPr>
              <a:t>Add</a:t>
            </a:r>
            <a:r>
              <a:rPr sz="1250" spc="90" dirty="0">
                <a:latin typeface="Calibri"/>
                <a:cs typeface="Calibri"/>
              </a:rPr>
              <a:t> </a:t>
            </a:r>
            <a:r>
              <a:rPr sz="1250" dirty="0">
                <a:latin typeface="Calibri"/>
                <a:cs typeface="Calibri"/>
              </a:rPr>
              <a:t>and</a:t>
            </a:r>
            <a:r>
              <a:rPr sz="1250" spc="90" dirty="0">
                <a:latin typeface="Calibri"/>
                <a:cs typeface="Calibri"/>
              </a:rPr>
              <a:t> </a:t>
            </a:r>
            <a:r>
              <a:rPr sz="1250" dirty="0">
                <a:latin typeface="Calibri"/>
                <a:cs typeface="Calibri"/>
              </a:rPr>
              <a:t>edit</a:t>
            </a:r>
            <a:r>
              <a:rPr sz="1250" spc="95" dirty="0">
                <a:latin typeface="Calibri"/>
                <a:cs typeface="Calibri"/>
              </a:rPr>
              <a:t> </a:t>
            </a:r>
            <a:r>
              <a:rPr sz="1250" spc="-20" dirty="0">
                <a:latin typeface="Calibri"/>
                <a:cs typeface="Calibri"/>
              </a:rPr>
              <a:t>Saved </a:t>
            </a:r>
            <a:r>
              <a:rPr sz="1250" dirty="0">
                <a:latin typeface="Calibri"/>
                <a:cs typeface="Calibri"/>
              </a:rPr>
              <a:t>Search</a:t>
            </a:r>
            <a:r>
              <a:rPr sz="1250" spc="105" dirty="0">
                <a:latin typeface="Calibri"/>
                <a:cs typeface="Calibri"/>
              </a:rPr>
              <a:t> </a:t>
            </a:r>
            <a:r>
              <a:rPr sz="1250" spc="-10" dirty="0">
                <a:latin typeface="Calibri"/>
                <a:cs typeface="Calibri"/>
              </a:rPr>
              <a:t>queries</a:t>
            </a:r>
            <a:endParaRPr sz="1250">
              <a:latin typeface="Calibri"/>
              <a:cs typeface="Calibri"/>
            </a:endParaRPr>
          </a:p>
          <a:p>
            <a:pPr marL="358775" marR="6350" indent="-346075">
              <a:lnSpc>
                <a:spcPct val="84100"/>
              </a:lnSpc>
              <a:spcBef>
                <a:spcPts val="260"/>
              </a:spcBef>
              <a:buFont typeface="Arial"/>
              <a:buChar char="•"/>
              <a:tabLst>
                <a:tab pos="358140" algn="l"/>
                <a:tab pos="358775" algn="l"/>
              </a:tabLst>
            </a:pPr>
            <a:r>
              <a:rPr sz="1250" dirty="0">
                <a:latin typeface="Calibri"/>
                <a:cs typeface="Calibri"/>
              </a:rPr>
              <a:t>Receive</a:t>
            </a:r>
            <a:r>
              <a:rPr sz="1250" spc="70" dirty="0">
                <a:latin typeface="Calibri"/>
                <a:cs typeface="Calibri"/>
              </a:rPr>
              <a:t> </a:t>
            </a:r>
            <a:r>
              <a:rPr sz="1250" spc="-10" dirty="0">
                <a:latin typeface="Calibri"/>
                <a:cs typeface="Calibri"/>
              </a:rPr>
              <a:t>Notifications </a:t>
            </a:r>
            <a:r>
              <a:rPr sz="1250" dirty="0">
                <a:latin typeface="Calibri"/>
                <a:cs typeface="Calibri"/>
              </a:rPr>
              <a:t>about</a:t>
            </a:r>
            <a:r>
              <a:rPr sz="1250" spc="125" dirty="0">
                <a:latin typeface="Calibri"/>
                <a:cs typeface="Calibri"/>
              </a:rPr>
              <a:t> </a:t>
            </a:r>
            <a:r>
              <a:rPr sz="1250" spc="-25" dirty="0">
                <a:latin typeface="Calibri"/>
                <a:cs typeface="Calibri"/>
              </a:rPr>
              <a:t>new </a:t>
            </a:r>
            <a:r>
              <a:rPr sz="1250" dirty="0">
                <a:latin typeface="Calibri"/>
                <a:cs typeface="Calibri"/>
              </a:rPr>
              <a:t>opportunities</a:t>
            </a:r>
            <a:r>
              <a:rPr sz="1250" spc="265" dirty="0">
                <a:latin typeface="Calibri"/>
                <a:cs typeface="Calibri"/>
              </a:rPr>
              <a:t> </a:t>
            </a:r>
            <a:r>
              <a:rPr sz="1250" spc="-25" dirty="0">
                <a:latin typeface="Calibri"/>
                <a:cs typeface="Calibri"/>
              </a:rPr>
              <a:t>and </a:t>
            </a:r>
            <a:r>
              <a:rPr sz="1250" spc="-10" dirty="0">
                <a:latin typeface="Calibri"/>
                <a:cs typeface="Calibri"/>
              </a:rPr>
              <a:t>submitted applications</a:t>
            </a:r>
            <a:endParaRPr sz="1250">
              <a:latin typeface="Calibri"/>
              <a:cs typeface="Calibri"/>
            </a:endParaRPr>
          </a:p>
          <a:p>
            <a:pPr marL="358775" marR="137160" indent="-346075" algn="just">
              <a:lnSpc>
                <a:spcPts val="1280"/>
              </a:lnSpc>
              <a:spcBef>
                <a:spcPts val="250"/>
              </a:spcBef>
              <a:buFont typeface="Arial"/>
              <a:buChar char="•"/>
              <a:tabLst>
                <a:tab pos="358775" algn="l"/>
              </a:tabLst>
            </a:pPr>
            <a:r>
              <a:rPr sz="1250" dirty="0">
                <a:latin typeface="Calibri"/>
                <a:cs typeface="Calibri"/>
              </a:rPr>
              <a:t>Submit</a:t>
            </a:r>
            <a:r>
              <a:rPr sz="1250" spc="170" dirty="0">
                <a:latin typeface="Calibri"/>
                <a:cs typeface="Calibri"/>
              </a:rPr>
              <a:t> </a:t>
            </a:r>
            <a:r>
              <a:rPr sz="1250" spc="-10" dirty="0">
                <a:latin typeface="Calibri"/>
                <a:cs typeface="Calibri"/>
              </a:rPr>
              <a:t>completed </a:t>
            </a:r>
            <a:r>
              <a:rPr sz="1250" dirty="0">
                <a:latin typeface="Calibri"/>
                <a:cs typeface="Calibri"/>
              </a:rPr>
              <a:t>applications</a:t>
            </a:r>
            <a:r>
              <a:rPr sz="1250" spc="165" dirty="0">
                <a:latin typeface="Calibri"/>
                <a:cs typeface="Calibri"/>
              </a:rPr>
              <a:t> </a:t>
            </a:r>
            <a:r>
              <a:rPr sz="1250" spc="-10" dirty="0">
                <a:latin typeface="Calibri"/>
                <a:cs typeface="Calibri"/>
              </a:rPr>
              <a:t>within </a:t>
            </a:r>
            <a:r>
              <a:rPr sz="1250" dirty="0">
                <a:latin typeface="Calibri"/>
                <a:cs typeface="Calibri"/>
              </a:rPr>
              <a:t>the</a:t>
            </a:r>
            <a:r>
              <a:rPr sz="1250" spc="80" dirty="0">
                <a:latin typeface="Calibri"/>
                <a:cs typeface="Calibri"/>
              </a:rPr>
              <a:t> </a:t>
            </a:r>
            <a:r>
              <a:rPr sz="1250" spc="-25" dirty="0">
                <a:latin typeface="Calibri"/>
                <a:cs typeface="Calibri"/>
              </a:rPr>
              <a:t>app</a:t>
            </a:r>
            <a:endParaRPr sz="1250">
              <a:latin typeface="Calibri"/>
              <a:cs typeface="Calibri"/>
            </a:endParaRPr>
          </a:p>
          <a:p>
            <a:pPr marL="358775" marR="5080" indent="-346075">
              <a:lnSpc>
                <a:spcPct val="82800"/>
              </a:lnSpc>
              <a:spcBef>
                <a:spcPts val="280"/>
              </a:spcBef>
              <a:buFont typeface="Arial"/>
              <a:buChar char="•"/>
              <a:tabLst>
                <a:tab pos="358140" algn="l"/>
                <a:tab pos="358775" algn="l"/>
              </a:tabLst>
            </a:pPr>
            <a:r>
              <a:rPr sz="1250" dirty="0">
                <a:latin typeface="Calibri"/>
                <a:cs typeface="Calibri"/>
              </a:rPr>
              <a:t>Available</a:t>
            </a:r>
            <a:r>
              <a:rPr sz="1250" spc="95" dirty="0">
                <a:latin typeface="Calibri"/>
                <a:cs typeface="Calibri"/>
              </a:rPr>
              <a:t> </a:t>
            </a:r>
            <a:r>
              <a:rPr sz="1250" dirty="0">
                <a:latin typeface="Calibri"/>
                <a:cs typeface="Calibri"/>
              </a:rPr>
              <a:t>on</a:t>
            </a:r>
            <a:r>
              <a:rPr sz="1250" spc="50" dirty="0">
                <a:latin typeface="Calibri"/>
                <a:cs typeface="Calibri"/>
              </a:rPr>
              <a:t> </a:t>
            </a:r>
            <a:r>
              <a:rPr sz="1250" spc="-10" dirty="0">
                <a:latin typeface="Calibri"/>
                <a:cs typeface="Calibri"/>
              </a:rPr>
              <a:t>Google </a:t>
            </a:r>
            <a:r>
              <a:rPr sz="1250" dirty="0">
                <a:latin typeface="Calibri"/>
                <a:cs typeface="Calibri"/>
              </a:rPr>
              <a:t>Play</a:t>
            </a:r>
            <a:r>
              <a:rPr sz="1250" spc="15" dirty="0">
                <a:latin typeface="Calibri"/>
                <a:cs typeface="Calibri"/>
              </a:rPr>
              <a:t> </a:t>
            </a:r>
            <a:r>
              <a:rPr sz="1250" dirty="0">
                <a:latin typeface="Calibri"/>
                <a:cs typeface="Calibri"/>
              </a:rPr>
              <a:t>and</a:t>
            </a:r>
            <a:r>
              <a:rPr sz="1250" spc="85" dirty="0">
                <a:latin typeface="Calibri"/>
                <a:cs typeface="Calibri"/>
              </a:rPr>
              <a:t> </a:t>
            </a:r>
            <a:r>
              <a:rPr sz="1250" dirty="0">
                <a:latin typeface="Calibri"/>
                <a:cs typeface="Calibri"/>
              </a:rPr>
              <a:t>Apple’s</a:t>
            </a:r>
            <a:r>
              <a:rPr sz="1250" spc="95" dirty="0">
                <a:latin typeface="Calibri"/>
                <a:cs typeface="Calibri"/>
              </a:rPr>
              <a:t> </a:t>
            </a:r>
            <a:r>
              <a:rPr sz="1250" spc="-25" dirty="0">
                <a:latin typeface="Calibri"/>
                <a:cs typeface="Calibri"/>
              </a:rPr>
              <a:t>App </a:t>
            </a:r>
            <a:r>
              <a:rPr sz="1250" spc="-10" dirty="0">
                <a:latin typeface="Calibri"/>
                <a:cs typeface="Calibri"/>
              </a:rPr>
              <a:t>Store</a:t>
            </a:r>
            <a:endParaRPr sz="1250">
              <a:latin typeface="Calibri"/>
              <a:cs typeface="Calibri"/>
            </a:endParaRPr>
          </a:p>
        </p:txBody>
      </p:sp>
      <p:pic>
        <p:nvPicPr>
          <p:cNvPr id="13" name="object 13">
            <a:hlinkClick r:id="rId10"/>
          </p:cNvPr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2052320" y="4236719"/>
            <a:ext cx="1198880" cy="355600"/>
          </a:xfrm>
          <a:prstGeom prst="rect">
            <a:avLst/>
          </a:prstGeom>
        </p:spPr>
      </p:pic>
      <p:pic>
        <p:nvPicPr>
          <p:cNvPr id="14" name="object 14">
            <a:hlinkClick r:id="rId12"/>
          </p:cNvPr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751840" y="4236719"/>
            <a:ext cx="1198880" cy="355600"/>
          </a:xfrm>
          <a:prstGeom prst="rect">
            <a:avLst/>
          </a:prstGeom>
        </p:spPr>
      </p:pic>
      <p:sp>
        <p:nvSpPr>
          <p:cNvPr id="15" name="object 1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70"/>
              </a:lnSpc>
            </a:pPr>
            <a:fld id="{81D60167-4931-47E6-BA6A-407CBD079E47}" type="slidenum">
              <a:rPr spc="-25" dirty="0"/>
              <a:t>41</a:t>
            </a:fld>
            <a:endParaRPr spc="-25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78101" y="1925700"/>
            <a:ext cx="4982845" cy="7588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4800" dirty="0"/>
              <a:t>Tips</a:t>
            </a:r>
            <a:r>
              <a:rPr sz="4800" spc="-85" dirty="0"/>
              <a:t> </a:t>
            </a:r>
            <a:r>
              <a:rPr sz="4800" dirty="0"/>
              <a:t>for </a:t>
            </a:r>
            <a:r>
              <a:rPr sz="4800" spc="-10" dirty="0"/>
              <a:t>Applicants</a:t>
            </a:r>
            <a:endParaRPr sz="4800"/>
          </a:p>
        </p:txBody>
      </p:sp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70"/>
              </a:lnSpc>
            </a:pPr>
            <a:fld id="{81D60167-4931-47E6-BA6A-407CBD079E47}" type="slidenum">
              <a:rPr spc="-25" dirty="0"/>
              <a:t>42</a:t>
            </a:fld>
            <a:endParaRPr spc="-25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sz="half" idx="2"/>
          </p:nvPr>
        </p:nvSpPr>
        <p:spPr>
          <a:xfrm>
            <a:off x="319087" y="1269999"/>
            <a:ext cx="4104640" cy="295401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95580" indent="-182880">
              <a:lnSpc>
                <a:spcPct val="100000"/>
              </a:lnSpc>
              <a:spcBef>
                <a:spcPts val="95"/>
              </a:spcBef>
              <a:buChar char="•"/>
              <a:tabLst>
                <a:tab pos="195580" algn="l"/>
              </a:tabLst>
            </a:pPr>
            <a:r>
              <a:rPr spc="-20" dirty="0"/>
              <a:t>Register</a:t>
            </a:r>
            <a:r>
              <a:rPr spc="-110" dirty="0"/>
              <a:t> </a:t>
            </a:r>
            <a:r>
              <a:rPr spc="-20" dirty="0"/>
              <a:t>and</a:t>
            </a:r>
            <a:r>
              <a:rPr spc="-150" dirty="0"/>
              <a:t> </a:t>
            </a:r>
            <a:r>
              <a:rPr spc="-10" dirty="0"/>
              <a:t>submit</a:t>
            </a:r>
            <a:r>
              <a:rPr spc="-65" dirty="0"/>
              <a:t> </a:t>
            </a:r>
            <a:r>
              <a:rPr spc="-20" dirty="0"/>
              <a:t>early</a:t>
            </a:r>
          </a:p>
          <a:p>
            <a:pPr marL="194945" marR="151130" indent="-182880">
              <a:lnSpc>
                <a:spcPts val="2170"/>
              </a:lnSpc>
              <a:spcBef>
                <a:spcPts val="1900"/>
              </a:spcBef>
              <a:buChar char="•"/>
              <a:tabLst>
                <a:tab pos="195580" algn="l"/>
              </a:tabLst>
            </a:pPr>
            <a:r>
              <a:rPr u="none" spc="-25" dirty="0"/>
              <a:t>Thoroughly</a:t>
            </a:r>
            <a:r>
              <a:rPr u="none" spc="-135" dirty="0"/>
              <a:t> </a:t>
            </a:r>
            <a:r>
              <a:rPr u="none" spc="-10" dirty="0"/>
              <a:t>read</a:t>
            </a:r>
            <a:r>
              <a:rPr u="none" spc="-135" dirty="0"/>
              <a:t> </a:t>
            </a:r>
            <a:r>
              <a:rPr u="none" dirty="0"/>
              <a:t>and</a:t>
            </a:r>
            <a:r>
              <a:rPr u="none" spc="-145" dirty="0"/>
              <a:t> </a:t>
            </a:r>
            <a:r>
              <a:rPr u="none" dirty="0"/>
              <a:t>follow</a:t>
            </a:r>
            <a:r>
              <a:rPr u="none" spc="-35" dirty="0"/>
              <a:t> </a:t>
            </a:r>
            <a:r>
              <a:rPr u="none" dirty="0"/>
              <a:t>all</a:t>
            </a:r>
            <a:r>
              <a:rPr u="none" spc="-90" dirty="0"/>
              <a:t> </a:t>
            </a:r>
            <a:r>
              <a:rPr u="none" dirty="0"/>
              <a:t>of</a:t>
            </a:r>
            <a:r>
              <a:rPr u="none" spc="-95" dirty="0"/>
              <a:t> </a:t>
            </a:r>
            <a:r>
              <a:rPr u="none" spc="-25" dirty="0"/>
              <a:t>the </a:t>
            </a:r>
            <a:r>
              <a:rPr u="none" spc="-20" dirty="0"/>
              <a:t>instructions</a:t>
            </a:r>
            <a:r>
              <a:rPr u="none" spc="-265" dirty="0"/>
              <a:t> </a:t>
            </a:r>
            <a:r>
              <a:rPr u="none" spc="-20" dirty="0"/>
              <a:t>provided</a:t>
            </a:r>
            <a:r>
              <a:rPr u="none" spc="-45" dirty="0"/>
              <a:t> </a:t>
            </a:r>
            <a:r>
              <a:rPr u="none" dirty="0"/>
              <a:t>by</a:t>
            </a:r>
            <a:r>
              <a:rPr u="none" spc="-20" dirty="0"/>
              <a:t> </a:t>
            </a:r>
            <a:r>
              <a:rPr u="none" dirty="0"/>
              <a:t>the</a:t>
            </a:r>
            <a:r>
              <a:rPr u="none" spc="-75" dirty="0"/>
              <a:t> </a:t>
            </a:r>
            <a:r>
              <a:rPr u="none" spc="-10" dirty="0"/>
              <a:t>agency</a:t>
            </a:r>
          </a:p>
          <a:p>
            <a:pPr marL="195580" indent="-182880">
              <a:lnSpc>
                <a:spcPct val="100000"/>
              </a:lnSpc>
              <a:spcBef>
                <a:spcPts val="1639"/>
              </a:spcBef>
              <a:buChar char="•"/>
              <a:tabLst>
                <a:tab pos="195580" algn="l"/>
              </a:tabLst>
            </a:pPr>
            <a:r>
              <a:rPr u="none" dirty="0"/>
              <a:t>Fill</a:t>
            </a:r>
            <a:r>
              <a:rPr u="none" spc="-100" dirty="0"/>
              <a:t> </a:t>
            </a:r>
            <a:r>
              <a:rPr u="none" dirty="0"/>
              <a:t>out</a:t>
            </a:r>
            <a:r>
              <a:rPr u="none" spc="-35" dirty="0"/>
              <a:t> </a:t>
            </a:r>
            <a:r>
              <a:rPr u="none" spc="-30" dirty="0"/>
              <a:t>SF-</a:t>
            </a:r>
            <a:r>
              <a:rPr u="none" dirty="0"/>
              <a:t>424</a:t>
            </a:r>
            <a:r>
              <a:rPr u="none" spc="-229" dirty="0"/>
              <a:t> </a:t>
            </a:r>
            <a:r>
              <a:rPr u="none" spc="-20" dirty="0"/>
              <a:t>forms</a:t>
            </a:r>
            <a:r>
              <a:rPr u="none" spc="-80" dirty="0"/>
              <a:t> </a:t>
            </a:r>
            <a:r>
              <a:rPr u="none" spc="-20" dirty="0"/>
              <a:t>first</a:t>
            </a:r>
          </a:p>
          <a:p>
            <a:pPr marL="195580" indent="-182880">
              <a:lnSpc>
                <a:spcPts val="2195"/>
              </a:lnSpc>
              <a:spcBef>
                <a:spcPts val="1785"/>
              </a:spcBef>
              <a:buChar char="•"/>
              <a:tabLst>
                <a:tab pos="195580" algn="l"/>
              </a:tabLst>
            </a:pPr>
            <a:r>
              <a:rPr u="none" dirty="0"/>
              <a:t>Include</a:t>
            </a:r>
            <a:r>
              <a:rPr u="none" spc="-245" dirty="0"/>
              <a:t> </a:t>
            </a:r>
            <a:r>
              <a:rPr u="none" spc="-25" dirty="0"/>
              <a:t>sufficient</a:t>
            </a:r>
            <a:r>
              <a:rPr u="none" spc="-120" dirty="0"/>
              <a:t> </a:t>
            </a:r>
            <a:r>
              <a:rPr u="none" spc="-25" dirty="0"/>
              <a:t>program</a:t>
            </a:r>
            <a:r>
              <a:rPr u="none" spc="-95" dirty="0"/>
              <a:t> </a:t>
            </a:r>
            <a:r>
              <a:rPr u="none" dirty="0"/>
              <a:t>and</a:t>
            </a:r>
            <a:r>
              <a:rPr u="none" spc="-35" dirty="0"/>
              <a:t> </a:t>
            </a:r>
            <a:r>
              <a:rPr u="none" spc="-10" dirty="0"/>
              <a:t>budget</a:t>
            </a:r>
          </a:p>
          <a:p>
            <a:pPr marL="194945">
              <a:lnSpc>
                <a:spcPts val="2195"/>
              </a:lnSpc>
            </a:pPr>
            <a:r>
              <a:rPr lang="en-US" u="none" spc="-10" dirty="0"/>
              <a:t>D</a:t>
            </a:r>
            <a:r>
              <a:rPr u="none" spc="-10" dirty="0"/>
              <a:t>etails</a:t>
            </a:r>
            <a:endParaRPr lang="en-US" u="none" spc="-10" dirty="0"/>
          </a:p>
          <a:p>
            <a:pPr marL="194945">
              <a:lnSpc>
                <a:spcPts val="2195"/>
              </a:lnSpc>
            </a:pPr>
            <a:endParaRPr lang="en-US" u="none" spc="-10" dirty="0"/>
          </a:p>
          <a:p>
            <a:pPr marL="194945">
              <a:lnSpc>
                <a:spcPts val="2195"/>
              </a:lnSpc>
            </a:pPr>
            <a:endParaRPr u="none" spc="-10" dirty="0"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70"/>
              </a:lnSpc>
            </a:pPr>
            <a:fld id="{81D60167-4931-47E6-BA6A-407CBD079E47}" type="slidenum">
              <a:rPr spc="-25" dirty="0"/>
              <a:t>43</a:t>
            </a:fld>
            <a:endParaRPr spc="-25" dirty="0"/>
          </a:p>
        </p:txBody>
      </p:sp>
      <p:sp>
        <p:nvSpPr>
          <p:cNvPr id="3" name="object 3"/>
          <p:cNvSpPr txBox="1">
            <a:spLocks noGrp="1"/>
          </p:cNvSpPr>
          <p:nvPr>
            <p:ph sz="half" idx="3"/>
          </p:nvPr>
        </p:nvSpPr>
        <p:spPr>
          <a:xfrm>
            <a:off x="4945126" y="1269618"/>
            <a:ext cx="3841750" cy="301640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94945" indent="-182880">
              <a:lnSpc>
                <a:spcPts val="2195"/>
              </a:lnSpc>
              <a:spcBef>
                <a:spcPts val="95"/>
              </a:spcBef>
              <a:buChar char="•"/>
              <a:tabLst>
                <a:tab pos="195580" algn="l"/>
              </a:tabLst>
            </a:pPr>
            <a:r>
              <a:rPr lang="en-US" spc="-10" dirty="0"/>
              <a:t>Attachment file </a:t>
            </a:r>
            <a:r>
              <a:rPr lang="en-US" spc="-20" dirty="0"/>
              <a:t>names must be </a:t>
            </a:r>
            <a:r>
              <a:rPr lang="en-US" spc="-10" dirty="0"/>
              <a:t>50 characters or less and </a:t>
            </a:r>
            <a:r>
              <a:rPr lang="en-US" u="sng" spc="-10" dirty="0"/>
              <a:t>only</a:t>
            </a:r>
            <a:r>
              <a:rPr lang="en-US" spc="-10" dirty="0"/>
              <a:t> contain </a:t>
            </a:r>
            <a:r>
              <a:rPr spc="-40" dirty="0"/>
              <a:t>UTF-</a:t>
            </a:r>
            <a:r>
              <a:rPr dirty="0"/>
              <a:t>8</a:t>
            </a:r>
            <a:r>
              <a:rPr spc="-95" dirty="0"/>
              <a:t> </a:t>
            </a:r>
            <a:r>
              <a:rPr spc="-10" dirty="0"/>
              <a:t>characters</a:t>
            </a:r>
            <a:endParaRPr spc="-20" dirty="0"/>
          </a:p>
          <a:p>
            <a:pPr marL="194945" marR="107950" indent="-182880">
              <a:lnSpc>
                <a:spcPct val="97500"/>
              </a:lnSpc>
              <a:spcBef>
                <a:spcPts val="1764"/>
              </a:spcBef>
              <a:buChar char="•"/>
              <a:tabLst>
                <a:tab pos="195580" algn="l"/>
              </a:tabLst>
            </a:pPr>
            <a:r>
              <a:rPr dirty="0"/>
              <a:t>Use</a:t>
            </a:r>
            <a:r>
              <a:rPr spc="-35" dirty="0"/>
              <a:t> </a:t>
            </a:r>
            <a:r>
              <a:rPr spc="-20" dirty="0"/>
              <a:t>correct</a:t>
            </a:r>
            <a:r>
              <a:rPr spc="-160" dirty="0"/>
              <a:t> </a:t>
            </a:r>
            <a:r>
              <a:rPr lang="en-US" spc="-160" dirty="0"/>
              <a:t>UEI </a:t>
            </a:r>
            <a:r>
              <a:rPr spc="-10" dirty="0"/>
              <a:t>(Unique Entity</a:t>
            </a:r>
            <a:r>
              <a:rPr spc="-215" dirty="0"/>
              <a:t> </a:t>
            </a:r>
            <a:r>
              <a:rPr spc="-10" dirty="0"/>
              <a:t>Identifier)</a:t>
            </a:r>
            <a:r>
              <a:rPr spc="-165" dirty="0"/>
              <a:t> </a:t>
            </a:r>
            <a:r>
              <a:rPr spc="-20" dirty="0"/>
              <a:t>when creating</a:t>
            </a:r>
            <a:r>
              <a:rPr spc="-130" dirty="0"/>
              <a:t> </a:t>
            </a:r>
            <a:r>
              <a:rPr dirty="0"/>
              <a:t>a</a:t>
            </a:r>
            <a:r>
              <a:rPr spc="10" dirty="0"/>
              <a:t> </a:t>
            </a:r>
            <a:r>
              <a:rPr spc="-10" dirty="0"/>
              <a:t>workspace</a:t>
            </a:r>
          </a:p>
          <a:p>
            <a:pPr marL="194945" marR="310515" indent="-182880">
              <a:lnSpc>
                <a:spcPts val="2160"/>
              </a:lnSpc>
              <a:spcBef>
                <a:spcPts val="1910"/>
              </a:spcBef>
              <a:buChar char="•"/>
              <a:tabLst>
                <a:tab pos="195580" algn="l"/>
              </a:tabLst>
            </a:pPr>
            <a:r>
              <a:rPr spc="-20" dirty="0"/>
              <a:t>Make</a:t>
            </a:r>
            <a:r>
              <a:rPr spc="-125" dirty="0"/>
              <a:t> </a:t>
            </a:r>
            <a:r>
              <a:rPr dirty="0"/>
              <a:t>sure</a:t>
            </a:r>
            <a:r>
              <a:rPr spc="-114" dirty="0"/>
              <a:t> </a:t>
            </a:r>
            <a:r>
              <a:rPr spc="-35" dirty="0"/>
              <a:t>you</a:t>
            </a:r>
            <a:r>
              <a:rPr spc="-105" dirty="0"/>
              <a:t> </a:t>
            </a:r>
            <a:r>
              <a:rPr dirty="0"/>
              <a:t>have</a:t>
            </a:r>
            <a:r>
              <a:rPr spc="-75" dirty="0"/>
              <a:t> </a:t>
            </a:r>
            <a:r>
              <a:rPr spc="-10" dirty="0"/>
              <a:t>Grants.gov </a:t>
            </a:r>
            <a:r>
              <a:rPr spc="-20" dirty="0"/>
              <a:t>compatible</a:t>
            </a:r>
            <a:r>
              <a:rPr spc="-180" dirty="0"/>
              <a:t> </a:t>
            </a:r>
            <a:r>
              <a:rPr dirty="0"/>
              <a:t>PDF</a:t>
            </a:r>
            <a:r>
              <a:rPr spc="-165" dirty="0"/>
              <a:t> </a:t>
            </a:r>
            <a:r>
              <a:rPr spc="-20" dirty="0"/>
              <a:t>software</a:t>
            </a:r>
            <a:r>
              <a:rPr spc="-10" dirty="0"/>
              <a:t> (Adobe Reader)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21932" y="141922"/>
            <a:ext cx="5365750" cy="8274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4200"/>
              </a:lnSpc>
              <a:spcBef>
                <a:spcPts val="105"/>
              </a:spcBef>
            </a:pPr>
            <a:r>
              <a:rPr dirty="0"/>
              <a:t>Tips</a:t>
            </a:r>
            <a:r>
              <a:rPr spc="-10" dirty="0"/>
              <a:t> </a:t>
            </a:r>
            <a:r>
              <a:rPr dirty="0"/>
              <a:t>for</a:t>
            </a:r>
            <a:r>
              <a:rPr spc="-80" dirty="0"/>
              <a:t> </a:t>
            </a:r>
            <a:r>
              <a:rPr spc="-10" dirty="0"/>
              <a:t>Applicants</a:t>
            </a:r>
          </a:p>
          <a:p>
            <a:pPr marL="12700">
              <a:lnSpc>
                <a:spcPts val="2100"/>
              </a:lnSpc>
            </a:pPr>
            <a:r>
              <a:rPr sz="1850" spc="-20" dirty="0">
                <a:solidFill>
                  <a:srgbClr val="006FC0"/>
                </a:solidFill>
              </a:rPr>
              <a:t>Crafting</a:t>
            </a:r>
            <a:r>
              <a:rPr sz="1850" spc="-150" dirty="0">
                <a:solidFill>
                  <a:srgbClr val="006FC0"/>
                </a:solidFill>
              </a:rPr>
              <a:t> </a:t>
            </a:r>
            <a:r>
              <a:rPr sz="1850" spc="-20" dirty="0">
                <a:solidFill>
                  <a:srgbClr val="006FC0"/>
                </a:solidFill>
              </a:rPr>
              <a:t>Grant</a:t>
            </a:r>
            <a:r>
              <a:rPr sz="1850" spc="-70" dirty="0">
                <a:solidFill>
                  <a:srgbClr val="006FC0"/>
                </a:solidFill>
              </a:rPr>
              <a:t> </a:t>
            </a:r>
            <a:r>
              <a:rPr sz="1850" spc="-30" dirty="0">
                <a:solidFill>
                  <a:srgbClr val="006FC0"/>
                </a:solidFill>
              </a:rPr>
              <a:t>Proposals</a:t>
            </a:r>
            <a:r>
              <a:rPr sz="1850" spc="-105" dirty="0">
                <a:solidFill>
                  <a:srgbClr val="006FC0"/>
                </a:solidFill>
              </a:rPr>
              <a:t> </a:t>
            </a:r>
            <a:r>
              <a:rPr sz="1850" dirty="0">
                <a:solidFill>
                  <a:srgbClr val="006FC0"/>
                </a:solidFill>
              </a:rPr>
              <a:t>and</a:t>
            </a:r>
            <a:r>
              <a:rPr sz="1850" spc="-70" dirty="0">
                <a:solidFill>
                  <a:srgbClr val="006FC0"/>
                </a:solidFill>
              </a:rPr>
              <a:t> </a:t>
            </a:r>
            <a:r>
              <a:rPr sz="1850" spc="-10" dirty="0">
                <a:solidFill>
                  <a:srgbClr val="006FC0"/>
                </a:solidFill>
              </a:rPr>
              <a:t>Submitting</a:t>
            </a:r>
            <a:r>
              <a:rPr sz="1850" spc="-315" dirty="0">
                <a:solidFill>
                  <a:srgbClr val="006FC0"/>
                </a:solidFill>
              </a:rPr>
              <a:t> </a:t>
            </a:r>
            <a:r>
              <a:rPr sz="1850" spc="-10" dirty="0">
                <a:solidFill>
                  <a:srgbClr val="006FC0"/>
                </a:solidFill>
              </a:rPr>
              <a:t>Applications</a:t>
            </a:r>
            <a:endParaRPr sz="185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1932" y="141922"/>
            <a:ext cx="4980940" cy="575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>
                <a:solidFill>
                  <a:srgbClr val="17375E"/>
                </a:solidFill>
              </a:rPr>
              <a:t>Connect</a:t>
            </a:r>
            <a:r>
              <a:rPr spc="-80" dirty="0">
                <a:solidFill>
                  <a:srgbClr val="17375E"/>
                </a:solidFill>
              </a:rPr>
              <a:t> </a:t>
            </a:r>
            <a:r>
              <a:rPr dirty="0">
                <a:solidFill>
                  <a:srgbClr val="17375E"/>
                </a:solidFill>
              </a:rPr>
              <a:t>with</a:t>
            </a:r>
            <a:r>
              <a:rPr spc="5" dirty="0">
                <a:solidFill>
                  <a:srgbClr val="17375E"/>
                </a:solidFill>
              </a:rPr>
              <a:t> </a:t>
            </a:r>
            <a:r>
              <a:rPr spc="-10" dirty="0">
                <a:solidFill>
                  <a:srgbClr val="17375E"/>
                </a:solidFill>
              </a:rPr>
              <a:t>Grants.gov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21932" y="670760"/>
            <a:ext cx="8340090" cy="697230"/>
          </a:xfrm>
          <a:prstGeom prst="rect">
            <a:avLst/>
          </a:prstGeom>
        </p:spPr>
        <p:txBody>
          <a:bodyPr vert="horz" wrap="square" lIns="0" tIns="660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20"/>
              </a:spcBef>
            </a:pPr>
            <a:r>
              <a:rPr sz="1850" spc="-10" dirty="0">
                <a:latin typeface="Tahoma"/>
                <a:cs typeface="Tahoma"/>
              </a:rPr>
              <a:t>Applicant</a:t>
            </a:r>
            <a:r>
              <a:rPr sz="1850" spc="-235" dirty="0">
                <a:latin typeface="Tahoma"/>
                <a:cs typeface="Tahoma"/>
              </a:rPr>
              <a:t> </a:t>
            </a:r>
            <a:r>
              <a:rPr sz="1850" spc="-20" dirty="0">
                <a:latin typeface="Tahoma"/>
                <a:cs typeface="Tahoma"/>
              </a:rPr>
              <a:t>Support</a:t>
            </a:r>
            <a:r>
              <a:rPr sz="1850" spc="-145" dirty="0">
                <a:latin typeface="Tahoma"/>
                <a:cs typeface="Tahoma"/>
              </a:rPr>
              <a:t> </a:t>
            </a:r>
            <a:r>
              <a:rPr sz="1850" spc="-10" dirty="0">
                <a:latin typeface="Tahoma"/>
                <a:cs typeface="Tahoma"/>
              </a:rPr>
              <a:t>Center</a:t>
            </a:r>
            <a:r>
              <a:rPr sz="1850" spc="-195" dirty="0">
                <a:latin typeface="Tahoma"/>
                <a:cs typeface="Tahoma"/>
              </a:rPr>
              <a:t> </a:t>
            </a:r>
            <a:r>
              <a:rPr sz="1850" spc="-25" dirty="0">
                <a:latin typeface="Tahoma"/>
                <a:cs typeface="Tahoma"/>
              </a:rPr>
              <a:t>available</a:t>
            </a:r>
            <a:r>
              <a:rPr sz="1850" spc="-100" dirty="0">
                <a:latin typeface="Tahoma"/>
                <a:cs typeface="Tahoma"/>
              </a:rPr>
              <a:t> </a:t>
            </a:r>
            <a:r>
              <a:rPr sz="1850" dirty="0">
                <a:latin typeface="Tahoma"/>
                <a:cs typeface="Tahoma"/>
              </a:rPr>
              <a:t>24/7</a:t>
            </a:r>
            <a:r>
              <a:rPr sz="1850" spc="-140" dirty="0">
                <a:latin typeface="Tahoma"/>
                <a:cs typeface="Tahoma"/>
              </a:rPr>
              <a:t> </a:t>
            </a:r>
            <a:r>
              <a:rPr sz="1850" spc="-20" dirty="0">
                <a:latin typeface="Tahoma"/>
                <a:cs typeface="Tahoma"/>
              </a:rPr>
              <a:t>(closed</a:t>
            </a:r>
            <a:r>
              <a:rPr sz="1850" spc="-65" dirty="0">
                <a:latin typeface="Tahoma"/>
                <a:cs typeface="Tahoma"/>
              </a:rPr>
              <a:t> </a:t>
            </a:r>
            <a:r>
              <a:rPr sz="1850" spc="-20" dirty="0">
                <a:latin typeface="Tahoma"/>
                <a:cs typeface="Tahoma"/>
              </a:rPr>
              <a:t>on</a:t>
            </a:r>
            <a:r>
              <a:rPr sz="1850" spc="-75" dirty="0">
                <a:latin typeface="Tahoma"/>
                <a:cs typeface="Tahoma"/>
              </a:rPr>
              <a:t> </a:t>
            </a:r>
            <a:r>
              <a:rPr sz="1850" spc="-20" dirty="0">
                <a:latin typeface="Tahoma"/>
                <a:cs typeface="Tahoma"/>
              </a:rPr>
              <a:t>Federal</a:t>
            </a:r>
            <a:r>
              <a:rPr sz="1850" spc="-25" dirty="0">
                <a:latin typeface="Tahoma"/>
                <a:cs typeface="Tahoma"/>
              </a:rPr>
              <a:t> </a:t>
            </a:r>
            <a:r>
              <a:rPr sz="1850" spc="-10" dirty="0">
                <a:latin typeface="Tahoma"/>
                <a:cs typeface="Tahoma"/>
              </a:rPr>
              <a:t>holidays)</a:t>
            </a:r>
            <a:endParaRPr sz="185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425"/>
              </a:spcBef>
            </a:pPr>
            <a:r>
              <a:rPr sz="1850" u="sng" spc="-3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ahoma"/>
                <a:cs typeface="Tahoma"/>
                <a:hlinkClick r:id="rId2"/>
              </a:rPr>
              <a:t>support@grants.gov</a:t>
            </a:r>
            <a:r>
              <a:rPr sz="1850" spc="-160" dirty="0">
                <a:solidFill>
                  <a:srgbClr val="0000FF"/>
                </a:solidFill>
                <a:latin typeface="Tahoma"/>
                <a:cs typeface="Tahoma"/>
                <a:hlinkClick r:id="rId2"/>
              </a:rPr>
              <a:t> </a:t>
            </a:r>
            <a:r>
              <a:rPr sz="1850" dirty="0">
                <a:latin typeface="Tahoma"/>
                <a:cs typeface="Tahoma"/>
              </a:rPr>
              <a:t>|</a:t>
            </a:r>
            <a:r>
              <a:rPr sz="1850" spc="-45" dirty="0">
                <a:latin typeface="Tahoma"/>
                <a:cs typeface="Tahoma"/>
              </a:rPr>
              <a:t> </a:t>
            </a:r>
            <a:r>
              <a:rPr sz="1850" spc="-10" dirty="0">
                <a:latin typeface="Tahoma"/>
                <a:cs typeface="Tahoma"/>
              </a:rPr>
              <a:t>1-</a:t>
            </a:r>
            <a:r>
              <a:rPr sz="1850" dirty="0">
                <a:latin typeface="Tahoma"/>
                <a:cs typeface="Tahoma"/>
              </a:rPr>
              <a:t>800-</a:t>
            </a:r>
            <a:r>
              <a:rPr sz="1850" spc="-20" dirty="0">
                <a:latin typeface="Tahoma"/>
                <a:cs typeface="Tahoma"/>
              </a:rPr>
              <a:t>518-</a:t>
            </a:r>
            <a:r>
              <a:rPr sz="1850" spc="-35" dirty="0">
                <a:latin typeface="Tahoma"/>
                <a:cs typeface="Tahoma"/>
              </a:rPr>
              <a:t>4726</a:t>
            </a:r>
            <a:r>
              <a:rPr sz="1850" spc="-285" dirty="0">
                <a:latin typeface="Tahoma"/>
                <a:cs typeface="Tahoma"/>
              </a:rPr>
              <a:t> </a:t>
            </a:r>
            <a:r>
              <a:rPr sz="1850" spc="-30" dirty="0">
                <a:latin typeface="Tahoma"/>
                <a:cs typeface="Tahoma"/>
              </a:rPr>
              <a:t>(toll-</a:t>
            </a:r>
            <a:r>
              <a:rPr sz="1850" dirty="0">
                <a:latin typeface="Tahoma"/>
                <a:cs typeface="Tahoma"/>
              </a:rPr>
              <a:t>free)</a:t>
            </a:r>
            <a:r>
              <a:rPr sz="1850" spc="45" dirty="0">
                <a:latin typeface="Tahoma"/>
                <a:cs typeface="Tahoma"/>
              </a:rPr>
              <a:t> </a:t>
            </a:r>
            <a:r>
              <a:rPr sz="1850" dirty="0">
                <a:latin typeface="Tahoma"/>
                <a:cs typeface="Tahoma"/>
              </a:rPr>
              <a:t>|</a:t>
            </a:r>
            <a:r>
              <a:rPr sz="1850" spc="-45" dirty="0">
                <a:latin typeface="Tahoma"/>
                <a:cs typeface="Tahoma"/>
              </a:rPr>
              <a:t> </a:t>
            </a:r>
            <a:r>
              <a:rPr sz="1850" spc="-10" dirty="0">
                <a:latin typeface="Tahoma"/>
                <a:cs typeface="Tahoma"/>
              </a:rPr>
              <a:t>1-</a:t>
            </a:r>
            <a:r>
              <a:rPr sz="1850" dirty="0">
                <a:latin typeface="Tahoma"/>
                <a:cs typeface="Tahoma"/>
              </a:rPr>
              <a:t>606-</a:t>
            </a:r>
            <a:r>
              <a:rPr sz="1850" spc="-20" dirty="0">
                <a:latin typeface="Tahoma"/>
                <a:cs typeface="Tahoma"/>
              </a:rPr>
              <a:t>545-</a:t>
            </a:r>
            <a:r>
              <a:rPr sz="1850" spc="-35" dirty="0">
                <a:latin typeface="Tahoma"/>
                <a:cs typeface="Tahoma"/>
              </a:rPr>
              <a:t>5035</a:t>
            </a:r>
            <a:r>
              <a:rPr sz="1850" spc="-280" dirty="0">
                <a:latin typeface="Tahoma"/>
                <a:cs typeface="Tahoma"/>
              </a:rPr>
              <a:t> </a:t>
            </a:r>
            <a:r>
              <a:rPr sz="1850" spc="-10" dirty="0">
                <a:latin typeface="Tahoma"/>
                <a:cs typeface="Tahoma"/>
              </a:rPr>
              <a:t>(international)</a:t>
            </a:r>
            <a:endParaRPr sz="1850">
              <a:latin typeface="Tahoma"/>
              <a:cs typeface="Tahoma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56639" y="1767839"/>
            <a:ext cx="568960" cy="467360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159760" y="1737359"/>
            <a:ext cx="762000" cy="538480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274320" y="2370200"/>
            <a:ext cx="2139950" cy="581660"/>
          </a:xfrm>
          <a:prstGeom prst="rect">
            <a:avLst/>
          </a:prstGeom>
        </p:spPr>
        <p:txBody>
          <a:bodyPr vert="horz" wrap="square" lIns="0" tIns="27305" rIns="0" bIns="0" rtlCol="0">
            <a:spAutoFit/>
          </a:bodyPr>
          <a:lstStyle/>
          <a:p>
            <a:pPr marL="287020" marR="5080" indent="-274955">
              <a:lnSpc>
                <a:spcPts val="2160"/>
              </a:lnSpc>
              <a:spcBef>
                <a:spcPts val="215"/>
              </a:spcBef>
            </a:pPr>
            <a:r>
              <a:rPr sz="1850" spc="-20" dirty="0">
                <a:latin typeface="Tahoma"/>
                <a:cs typeface="Tahoma"/>
              </a:rPr>
              <a:t>Follow</a:t>
            </a:r>
            <a:r>
              <a:rPr sz="1850" spc="-90" dirty="0">
                <a:latin typeface="Tahoma"/>
                <a:cs typeface="Tahoma"/>
              </a:rPr>
              <a:t> </a:t>
            </a:r>
            <a:r>
              <a:rPr sz="1850" dirty="0">
                <a:latin typeface="Tahoma"/>
                <a:cs typeface="Tahoma"/>
              </a:rPr>
              <a:t>us</a:t>
            </a:r>
            <a:r>
              <a:rPr sz="1850" spc="-140" dirty="0">
                <a:latin typeface="Tahoma"/>
                <a:cs typeface="Tahoma"/>
              </a:rPr>
              <a:t> </a:t>
            </a:r>
            <a:r>
              <a:rPr sz="1850" dirty="0">
                <a:latin typeface="Tahoma"/>
                <a:cs typeface="Tahoma"/>
              </a:rPr>
              <a:t>on</a:t>
            </a:r>
            <a:r>
              <a:rPr sz="1850" spc="-95" dirty="0">
                <a:latin typeface="Tahoma"/>
                <a:cs typeface="Tahoma"/>
              </a:rPr>
              <a:t> </a:t>
            </a:r>
            <a:r>
              <a:rPr sz="1850" spc="-30" dirty="0">
                <a:latin typeface="Tahoma"/>
                <a:cs typeface="Tahoma"/>
              </a:rPr>
              <a:t>Twitter: </a:t>
            </a:r>
            <a:r>
              <a:rPr sz="1850" u="sng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ahoma"/>
                <a:cs typeface="Tahoma"/>
                <a:hlinkClick r:id="rId5"/>
              </a:rPr>
              <a:t>@grantsdotgov</a:t>
            </a:r>
            <a:endParaRPr sz="1850">
              <a:latin typeface="Tahoma"/>
              <a:cs typeface="Tahom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800350" y="2375598"/>
            <a:ext cx="1479550" cy="581660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44780" marR="5080" indent="-132080">
              <a:lnSpc>
                <a:spcPts val="2170"/>
              </a:lnSpc>
              <a:spcBef>
                <a:spcPts val="204"/>
              </a:spcBef>
            </a:pPr>
            <a:r>
              <a:rPr sz="1850" spc="-20" dirty="0">
                <a:latin typeface="Tahoma"/>
                <a:cs typeface="Tahoma"/>
              </a:rPr>
              <a:t>Video</a:t>
            </a:r>
            <a:r>
              <a:rPr sz="1850" spc="-95" dirty="0">
                <a:latin typeface="Tahoma"/>
                <a:cs typeface="Tahoma"/>
              </a:rPr>
              <a:t> </a:t>
            </a:r>
            <a:r>
              <a:rPr sz="1850" spc="-10" dirty="0">
                <a:latin typeface="Tahoma"/>
                <a:cs typeface="Tahoma"/>
              </a:rPr>
              <a:t>tutorials </a:t>
            </a:r>
            <a:r>
              <a:rPr sz="1850" dirty="0">
                <a:latin typeface="Tahoma"/>
                <a:cs typeface="Tahoma"/>
              </a:rPr>
              <a:t>on</a:t>
            </a:r>
            <a:r>
              <a:rPr sz="1850" spc="-75" dirty="0">
                <a:latin typeface="Tahoma"/>
                <a:cs typeface="Tahoma"/>
              </a:rPr>
              <a:t> </a:t>
            </a:r>
            <a:r>
              <a:rPr sz="1850" u="sng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ahoma"/>
                <a:cs typeface="Tahoma"/>
                <a:hlinkClick r:id="rId6"/>
              </a:rPr>
              <a:t>YouTube</a:t>
            </a:r>
            <a:endParaRPr sz="1850">
              <a:latin typeface="Tahoma"/>
              <a:cs typeface="Tahoma"/>
            </a:endParaRPr>
          </a:p>
        </p:txBody>
      </p:sp>
      <p:pic>
        <p:nvPicPr>
          <p:cNvPr id="8" name="object 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4801796" y="1852180"/>
            <a:ext cx="2061206" cy="457812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4729734" y="2372105"/>
            <a:ext cx="2266950" cy="5816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ts val="2195"/>
              </a:lnSpc>
              <a:spcBef>
                <a:spcPts val="95"/>
              </a:spcBef>
            </a:pPr>
            <a:r>
              <a:rPr sz="1850" spc="-10" dirty="0">
                <a:latin typeface="Tahoma"/>
                <a:cs typeface="Tahoma"/>
              </a:rPr>
              <a:t>Subscribe</a:t>
            </a:r>
            <a:r>
              <a:rPr sz="1850" spc="-265" dirty="0">
                <a:latin typeface="Tahoma"/>
                <a:cs typeface="Tahoma"/>
              </a:rPr>
              <a:t> </a:t>
            </a:r>
            <a:r>
              <a:rPr sz="1850" dirty="0">
                <a:latin typeface="Tahoma"/>
                <a:cs typeface="Tahoma"/>
              </a:rPr>
              <a:t>to</a:t>
            </a:r>
            <a:r>
              <a:rPr sz="1850" spc="-75" dirty="0">
                <a:latin typeface="Tahoma"/>
                <a:cs typeface="Tahoma"/>
              </a:rPr>
              <a:t> </a:t>
            </a:r>
            <a:r>
              <a:rPr sz="1850" dirty="0">
                <a:latin typeface="Tahoma"/>
                <a:cs typeface="Tahoma"/>
              </a:rPr>
              <a:t>our</a:t>
            </a:r>
            <a:r>
              <a:rPr sz="1850" spc="-50" dirty="0">
                <a:latin typeface="Tahoma"/>
                <a:cs typeface="Tahoma"/>
              </a:rPr>
              <a:t> </a:t>
            </a:r>
            <a:r>
              <a:rPr sz="1850" spc="-20" dirty="0">
                <a:latin typeface="Tahoma"/>
                <a:cs typeface="Tahoma"/>
              </a:rPr>
              <a:t>blog:</a:t>
            </a:r>
            <a:endParaRPr sz="1850">
              <a:latin typeface="Tahoma"/>
              <a:cs typeface="Tahoma"/>
            </a:endParaRPr>
          </a:p>
          <a:p>
            <a:pPr marL="2540" algn="ctr">
              <a:lnSpc>
                <a:spcPts val="2195"/>
              </a:lnSpc>
            </a:pPr>
            <a:r>
              <a:rPr sz="1850" u="sng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ahoma"/>
                <a:cs typeface="Tahoma"/>
                <a:hlinkClick r:id="rId8"/>
              </a:rPr>
              <a:t>Blog.Grants.gov</a:t>
            </a:r>
            <a:endParaRPr sz="1850">
              <a:latin typeface="Tahoma"/>
              <a:cs typeface="Tahoma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4053840" y="3403600"/>
            <a:ext cx="650240" cy="640080"/>
          </a:xfrm>
          <a:custGeom>
            <a:avLst/>
            <a:gdLst/>
            <a:ahLst/>
            <a:cxnLst/>
            <a:rect l="l" t="t" r="r" b="b"/>
            <a:pathLst>
              <a:path w="650239" h="640079">
                <a:moveTo>
                  <a:pt x="325120" y="0"/>
                </a:moveTo>
                <a:lnTo>
                  <a:pt x="277071" y="3469"/>
                </a:lnTo>
                <a:lnTo>
                  <a:pt x="231214" y="13547"/>
                </a:lnTo>
                <a:lnTo>
                  <a:pt x="188049" y="29740"/>
                </a:lnTo>
                <a:lnTo>
                  <a:pt x="148080" y="51552"/>
                </a:lnTo>
                <a:lnTo>
                  <a:pt x="111809" y="78490"/>
                </a:lnTo>
                <a:lnTo>
                  <a:pt x="79739" y="110057"/>
                </a:lnTo>
                <a:lnTo>
                  <a:pt x="52373" y="145761"/>
                </a:lnTo>
                <a:lnTo>
                  <a:pt x="30214" y="185105"/>
                </a:lnTo>
                <a:lnTo>
                  <a:pt x="13763" y="227596"/>
                </a:lnTo>
                <a:lnTo>
                  <a:pt x="3524" y="272739"/>
                </a:lnTo>
                <a:lnTo>
                  <a:pt x="0" y="320040"/>
                </a:lnTo>
                <a:lnTo>
                  <a:pt x="3524" y="367334"/>
                </a:lnTo>
                <a:lnTo>
                  <a:pt x="13763" y="412473"/>
                </a:lnTo>
                <a:lnTo>
                  <a:pt x="30214" y="454963"/>
                </a:lnTo>
                <a:lnTo>
                  <a:pt x="52373" y="494307"/>
                </a:lnTo>
                <a:lnTo>
                  <a:pt x="79739" y="530011"/>
                </a:lnTo>
                <a:lnTo>
                  <a:pt x="111809" y="561581"/>
                </a:lnTo>
                <a:lnTo>
                  <a:pt x="148080" y="588520"/>
                </a:lnTo>
                <a:lnTo>
                  <a:pt x="188049" y="610335"/>
                </a:lnTo>
                <a:lnTo>
                  <a:pt x="231214" y="626530"/>
                </a:lnTo>
                <a:lnTo>
                  <a:pt x="277071" y="636610"/>
                </a:lnTo>
                <a:lnTo>
                  <a:pt x="325120" y="640080"/>
                </a:lnTo>
                <a:lnTo>
                  <a:pt x="373168" y="636610"/>
                </a:lnTo>
                <a:lnTo>
                  <a:pt x="419025" y="626530"/>
                </a:lnTo>
                <a:lnTo>
                  <a:pt x="462190" y="610335"/>
                </a:lnTo>
                <a:lnTo>
                  <a:pt x="502159" y="588520"/>
                </a:lnTo>
                <a:lnTo>
                  <a:pt x="538430" y="561581"/>
                </a:lnTo>
                <a:lnTo>
                  <a:pt x="570500" y="530011"/>
                </a:lnTo>
                <a:lnTo>
                  <a:pt x="597866" y="494307"/>
                </a:lnTo>
                <a:lnTo>
                  <a:pt x="620025" y="454963"/>
                </a:lnTo>
                <a:lnTo>
                  <a:pt x="636476" y="412473"/>
                </a:lnTo>
                <a:lnTo>
                  <a:pt x="646715" y="367334"/>
                </a:lnTo>
                <a:lnTo>
                  <a:pt x="650239" y="320040"/>
                </a:lnTo>
                <a:lnTo>
                  <a:pt x="646715" y="272739"/>
                </a:lnTo>
                <a:lnTo>
                  <a:pt x="636476" y="227596"/>
                </a:lnTo>
                <a:lnTo>
                  <a:pt x="620025" y="185105"/>
                </a:lnTo>
                <a:lnTo>
                  <a:pt x="597866" y="145761"/>
                </a:lnTo>
                <a:lnTo>
                  <a:pt x="570500" y="110057"/>
                </a:lnTo>
                <a:lnTo>
                  <a:pt x="538430" y="78490"/>
                </a:lnTo>
                <a:lnTo>
                  <a:pt x="502159" y="51552"/>
                </a:lnTo>
                <a:lnTo>
                  <a:pt x="462190" y="29740"/>
                </a:lnTo>
                <a:lnTo>
                  <a:pt x="419025" y="13547"/>
                </a:lnTo>
                <a:lnTo>
                  <a:pt x="373168" y="3469"/>
                </a:lnTo>
                <a:lnTo>
                  <a:pt x="325120" y="0"/>
                </a:lnTo>
                <a:close/>
              </a:path>
            </a:pathLst>
          </a:custGeom>
          <a:solidFill>
            <a:srgbClr val="17375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3663950" y="3347402"/>
            <a:ext cx="1443990" cy="129603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4445" algn="ctr">
              <a:lnSpc>
                <a:spcPts val="5685"/>
              </a:lnSpc>
              <a:spcBef>
                <a:spcPts val="110"/>
              </a:spcBef>
            </a:pPr>
            <a:r>
              <a:rPr sz="4800" dirty="0">
                <a:solidFill>
                  <a:srgbClr val="FFFFFF"/>
                </a:solidFill>
                <a:latin typeface="Tahoma"/>
                <a:cs typeface="Tahoma"/>
              </a:rPr>
              <a:t>?</a:t>
            </a:r>
            <a:endParaRPr sz="4800">
              <a:latin typeface="Tahoma"/>
              <a:cs typeface="Tahoma"/>
            </a:endParaRPr>
          </a:p>
          <a:p>
            <a:pPr algn="ctr">
              <a:lnSpc>
                <a:spcPts val="2115"/>
              </a:lnSpc>
            </a:pPr>
            <a:r>
              <a:rPr sz="1850" spc="-25" dirty="0">
                <a:latin typeface="Tahoma"/>
                <a:cs typeface="Tahoma"/>
              </a:rPr>
              <a:t>Bookmark</a:t>
            </a:r>
            <a:r>
              <a:rPr sz="1850" spc="-95" dirty="0">
                <a:latin typeface="Tahoma"/>
                <a:cs typeface="Tahoma"/>
              </a:rPr>
              <a:t> </a:t>
            </a:r>
            <a:r>
              <a:rPr sz="1850" spc="-25" dirty="0">
                <a:latin typeface="Tahoma"/>
                <a:cs typeface="Tahoma"/>
              </a:rPr>
              <a:t>our</a:t>
            </a:r>
            <a:endParaRPr sz="1850">
              <a:latin typeface="Tahoma"/>
              <a:cs typeface="Tahoma"/>
            </a:endParaRPr>
          </a:p>
          <a:p>
            <a:pPr marR="11430" algn="ctr">
              <a:lnSpc>
                <a:spcPts val="2195"/>
              </a:lnSpc>
            </a:pPr>
            <a:r>
              <a:rPr sz="1850" u="sng" spc="-2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ahoma"/>
                <a:cs typeface="Tahoma"/>
                <a:hlinkClick r:id="rId9"/>
              </a:rPr>
              <a:t>Online</a:t>
            </a:r>
            <a:r>
              <a:rPr sz="1850" u="sng" spc="-1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ahoma"/>
                <a:cs typeface="Tahoma"/>
                <a:hlinkClick r:id="rId9"/>
              </a:rPr>
              <a:t> </a:t>
            </a:r>
            <a:r>
              <a:rPr sz="1850" u="sng" spc="-2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ahoma"/>
                <a:cs typeface="Tahoma"/>
                <a:hlinkClick r:id="rId9"/>
              </a:rPr>
              <a:t>Help</a:t>
            </a:r>
            <a:endParaRPr sz="1850">
              <a:latin typeface="Tahoma"/>
              <a:cs typeface="Tahoma"/>
            </a:endParaRPr>
          </a:p>
        </p:txBody>
      </p:sp>
      <p:pic>
        <p:nvPicPr>
          <p:cNvPr id="12" name="object 12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6674897" y="3353574"/>
            <a:ext cx="1156811" cy="732396"/>
          </a:xfrm>
          <a:prstGeom prst="rect">
            <a:avLst/>
          </a:prstGeom>
        </p:spPr>
      </p:pic>
      <p:sp>
        <p:nvSpPr>
          <p:cNvPr id="13" name="object 13"/>
          <p:cNvSpPr txBox="1"/>
          <p:nvPr/>
        </p:nvSpPr>
        <p:spPr>
          <a:xfrm>
            <a:off x="6100445" y="4061459"/>
            <a:ext cx="2671445" cy="5816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2195"/>
              </a:lnSpc>
              <a:spcBef>
                <a:spcPts val="95"/>
              </a:spcBef>
            </a:pPr>
            <a:r>
              <a:rPr sz="1850" dirty="0">
                <a:latin typeface="Tahoma"/>
                <a:cs typeface="Tahoma"/>
              </a:rPr>
              <a:t>Email</a:t>
            </a:r>
            <a:r>
              <a:rPr sz="1850" spc="-65" dirty="0">
                <a:latin typeface="Tahoma"/>
                <a:cs typeface="Tahoma"/>
              </a:rPr>
              <a:t> </a:t>
            </a:r>
            <a:r>
              <a:rPr sz="1850" spc="-25" dirty="0">
                <a:latin typeface="Tahoma"/>
                <a:cs typeface="Tahoma"/>
              </a:rPr>
              <a:t>Newsletter</a:t>
            </a:r>
            <a:r>
              <a:rPr sz="1850" spc="-204" dirty="0">
                <a:latin typeface="Tahoma"/>
                <a:cs typeface="Tahoma"/>
              </a:rPr>
              <a:t> </a:t>
            </a:r>
            <a:r>
              <a:rPr sz="1850" dirty="0">
                <a:latin typeface="Tahoma"/>
                <a:cs typeface="Tahoma"/>
              </a:rPr>
              <a:t>&amp;</a:t>
            </a:r>
            <a:r>
              <a:rPr sz="1850" spc="-75" dirty="0">
                <a:latin typeface="Tahoma"/>
                <a:cs typeface="Tahoma"/>
              </a:rPr>
              <a:t> </a:t>
            </a:r>
            <a:r>
              <a:rPr sz="1850" spc="-10" dirty="0">
                <a:latin typeface="Tahoma"/>
                <a:cs typeface="Tahoma"/>
              </a:rPr>
              <a:t>Alerts:</a:t>
            </a:r>
            <a:endParaRPr sz="1850">
              <a:latin typeface="Tahoma"/>
              <a:cs typeface="Tahoma"/>
            </a:endParaRPr>
          </a:p>
          <a:p>
            <a:pPr marL="114300">
              <a:lnSpc>
                <a:spcPts val="2195"/>
              </a:lnSpc>
            </a:pPr>
            <a:r>
              <a:rPr sz="1850" u="sng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ahoma"/>
                <a:cs typeface="Tahoma"/>
                <a:hlinkClick r:id="rId11"/>
              </a:rPr>
              <a:t>Community@grants.gov</a:t>
            </a:r>
            <a:endParaRPr sz="1850">
              <a:latin typeface="Tahoma"/>
              <a:cs typeface="Tahoma"/>
            </a:endParaRPr>
          </a:p>
        </p:txBody>
      </p:sp>
      <p:pic>
        <p:nvPicPr>
          <p:cNvPr id="14" name="object 14">
            <a:hlinkClick r:id="rId12"/>
          </p:cNvPr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1473200" y="3891279"/>
            <a:ext cx="995680" cy="304800"/>
          </a:xfrm>
          <a:prstGeom prst="rect">
            <a:avLst/>
          </a:prstGeom>
        </p:spPr>
      </p:pic>
      <p:pic>
        <p:nvPicPr>
          <p:cNvPr id="15" name="object 15">
            <a:hlinkClick r:id="rId14"/>
          </p:cNvPr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1473200" y="3545839"/>
            <a:ext cx="985519" cy="284479"/>
          </a:xfrm>
          <a:prstGeom prst="rect">
            <a:avLst/>
          </a:prstGeom>
        </p:spPr>
      </p:pic>
      <p:pic>
        <p:nvPicPr>
          <p:cNvPr id="16" name="object 16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690880" y="3535679"/>
            <a:ext cx="650240" cy="650240"/>
          </a:xfrm>
          <a:prstGeom prst="rect">
            <a:avLst/>
          </a:prstGeom>
        </p:spPr>
      </p:pic>
      <p:sp>
        <p:nvSpPr>
          <p:cNvPr id="17" name="object 17"/>
          <p:cNvSpPr txBox="1"/>
          <p:nvPr/>
        </p:nvSpPr>
        <p:spPr>
          <a:xfrm>
            <a:off x="414337" y="4258309"/>
            <a:ext cx="2324100" cy="3067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850" spc="-25" dirty="0">
                <a:latin typeface="Tahoma"/>
                <a:cs typeface="Tahoma"/>
              </a:rPr>
              <a:t>Grants.gov</a:t>
            </a:r>
            <a:r>
              <a:rPr sz="1850" spc="-215" dirty="0">
                <a:latin typeface="Tahoma"/>
                <a:cs typeface="Tahoma"/>
              </a:rPr>
              <a:t> </a:t>
            </a:r>
            <a:r>
              <a:rPr sz="1850" dirty="0">
                <a:latin typeface="Tahoma"/>
                <a:cs typeface="Tahoma"/>
              </a:rPr>
              <a:t>Mobile</a:t>
            </a:r>
            <a:r>
              <a:rPr sz="1850" spc="-45" dirty="0">
                <a:latin typeface="Tahoma"/>
                <a:cs typeface="Tahoma"/>
              </a:rPr>
              <a:t> </a:t>
            </a:r>
            <a:r>
              <a:rPr sz="1850" spc="-25" dirty="0">
                <a:latin typeface="Tahoma"/>
                <a:cs typeface="Tahoma"/>
              </a:rPr>
              <a:t>App</a:t>
            </a:r>
            <a:endParaRPr sz="1850">
              <a:latin typeface="Tahoma"/>
              <a:cs typeface="Tahoma"/>
            </a:endParaRPr>
          </a:p>
        </p:txBody>
      </p:sp>
      <p:pic>
        <p:nvPicPr>
          <p:cNvPr id="18" name="object 18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7802880" y="1737359"/>
            <a:ext cx="568959" cy="558800"/>
          </a:xfrm>
          <a:prstGeom prst="rect">
            <a:avLst/>
          </a:prstGeom>
        </p:spPr>
      </p:pic>
      <p:sp>
        <p:nvSpPr>
          <p:cNvPr id="19" name="object 19"/>
          <p:cNvSpPr txBox="1"/>
          <p:nvPr/>
        </p:nvSpPr>
        <p:spPr>
          <a:xfrm>
            <a:off x="7378065" y="2388298"/>
            <a:ext cx="1409700" cy="5810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2384">
              <a:lnSpc>
                <a:spcPts val="2190"/>
              </a:lnSpc>
              <a:spcBef>
                <a:spcPts val="90"/>
              </a:spcBef>
            </a:pPr>
            <a:r>
              <a:rPr sz="1850" spc="-25" dirty="0">
                <a:latin typeface="Tahoma"/>
                <a:cs typeface="Tahoma"/>
              </a:rPr>
              <a:t>Bookmark</a:t>
            </a:r>
            <a:r>
              <a:rPr sz="1850" spc="-105" dirty="0">
                <a:latin typeface="Tahoma"/>
                <a:cs typeface="Tahoma"/>
              </a:rPr>
              <a:t> </a:t>
            </a:r>
            <a:r>
              <a:rPr sz="1850" spc="-25" dirty="0">
                <a:latin typeface="Tahoma"/>
                <a:cs typeface="Tahoma"/>
              </a:rPr>
              <a:t>for</a:t>
            </a:r>
            <a:endParaRPr sz="1850">
              <a:latin typeface="Tahoma"/>
              <a:cs typeface="Tahoma"/>
            </a:endParaRPr>
          </a:p>
          <a:p>
            <a:pPr marL="12700">
              <a:lnSpc>
                <a:spcPts val="2190"/>
              </a:lnSpc>
            </a:pPr>
            <a:r>
              <a:rPr sz="1850" u="sng" spc="-2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ahoma"/>
                <a:cs typeface="Tahoma"/>
                <a:hlinkClick r:id="rId18"/>
              </a:rPr>
              <a:t>System</a:t>
            </a:r>
            <a:r>
              <a:rPr sz="1850" u="sng" spc="-9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ahoma"/>
                <a:cs typeface="Tahoma"/>
                <a:hlinkClick r:id="rId18"/>
              </a:rPr>
              <a:t> </a:t>
            </a:r>
            <a:r>
              <a:rPr sz="1850" u="sng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ahoma"/>
                <a:cs typeface="Tahoma"/>
                <a:hlinkClick r:id="rId18"/>
              </a:rPr>
              <a:t>Alerts</a:t>
            </a:r>
            <a:endParaRPr sz="1850">
              <a:latin typeface="Tahoma"/>
              <a:cs typeface="Tahoma"/>
            </a:endParaRPr>
          </a:p>
        </p:txBody>
      </p:sp>
      <p:sp>
        <p:nvSpPr>
          <p:cNvPr id="20" name="object 2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70"/>
              </a:lnSpc>
            </a:pPr>
            <a:fld id="{81D60167-4931-47E6-BA6A-407CBD079E47}" type="slidenum">
              <a:rPr spc="-25" dirty="0"/>
              <a:t>44</a:t>
            </a:fld>
            <a:endParaRPr spc="-25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087754"/>
            <a:ext cx="9144000" cy="4053204"/>
            <a:chOff x="0" y="1087754"/>
            <a:chExt cx="9144000" cy="4053204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07440" y="1097279"/>
              <a:ext cx="6929120" cy="370840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102677" y="1092517"/>
              <a:ext cx="6938645" cy="3717925"/>
            </a:xfrm>
            <a:custGeom>
              <a:avLst/>
              <a:gdLst/>
              <a:ahLst/>
              <a:cxnLst/>
              <a:rect l="l" t="t" r="r" b="b"/>
              <a:pathLst>
                <a:path w="6938645" h="3717925">
                  <a:moveTo>
                    <a:pt x="0" y="3717925"/>
                  </a:moveTo>
                  <a:lnTo>
                    <a:pt x="6938645" y="3717925"/>
                  </a:lnTo>
                  <a:lnTo>
                    <a:pt x="6938645" y="0"/>
                  </a:lnTo>
                  <a:lnTo>
                    <a:pt x="0" y="0"/>
                  </a:lnTo>
                  <a:lnTo>
                    <a:pt x="0" y="3717925"/>
                  </a:lnTo>
                  <a:close/>
                </a:path>
              </a:pathLst>
            </a:custGeom>
            <a:ln w="9525">
              <a:solidFill>
                <a:srgbClr val="0C39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163320" y="2077719"/>
              <a:ext cx="1320800" cy="1066800"/>
            </a:xfrm>
            <a:custGeom>
              <a:avLst/>
              <a:gdLst/>
              <a:ahLst/>
              <a:cxnLst/>
              <a:rect l="l" t="t" r="r" b="b"/>
              <a:pathLst>
                <a:path w="1320800" h="1066800">
                  <a:moveTo>
                    <a:pt x="0" y="1066800"/>
                  </a:moveTo>
                  <a:lnTo>
                    <a:pt x="1320800" y="1066800"/>
                  </a:lnTo>
                  <a:lnTo>
                    <a:pt x="1320800" y="0"/>
                  </a:lnTo>
                  <a:lnTo>
                    <a:pt x="0" y="0"/>
                  </a:lnTo>
                  <a:lnTo>
                    <a:pt x="0" y="1066800"/>
                  </a:lnTo>
                  <a:close/>
                </a:path>
              </a:pathLst>
            </a:custGeom>
            <a:ln w="2857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21932" y="141922"/>
            <a:ext cx="7568565" cy="8274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4200"/>
              </a:lnSpc>
              <a:spcBef>
                <a:spcPts val="105"/>
              </a:spcBef>
            </a:pPr>
            <a:r>
              <a:rPr dirty="0"/>
              <a:t>Navigating</a:t>
            </a:r>
            <a:r>
              <a:rPr spc="-75" dirty="0"/>
              <a:t> </a:t>
            </a:r>
            <a:r>
              <a:rPr spc="-10" dirty="0"/>
              <a:t>Grants.gov</a:t>
            </a:r>
          </a:p>
          <a:p>
            <a:pPr marL="12700">
              <a:lnSpc>
                <a:spcPts val="2100"/>
              </a:lnSpc>
            </a:pPr>
            <a:r>
              <a:rPr sz="1850" spc="-10" dirty="0">
                <a:solidFill>
                  <a:srgbClr val="006FC0"/>
                </a:solidFill>
              </a:rPr>
              <a:t>Applicant</a:t>
            </a:r>
            <a:r>
              <a:rPr sz="1850" spc="-229" dirty="0">
                <a:solidFill>
                  <a:srgbClr val="006FC0"/>
                </a:solidFill>
              </a:rPr>
              <a:t> </a:t>
            </a:r>
            <a:r>
              <a:rPr sz="1850" spc="-30" dirty="0">
                <a:solidFill>
                  <a:srgbClr val="006FC0"/>
                </a:solidFill>
              </a:rPr>
              <a:t>Resources:</a:t>
            </a:r>
            <a:r>
              <a:rPr sz="1850" spc="-185" dirty="0">
                <a:solidFill>
                  <a:srgbClr val="006FC0"/>
                </a:solidFill>
              </a:rPr>
              <a:t> </a:t>
            </a:r>
            <a:r>
              <a:rPr sz="1850" spc="-20" dirty="0">
                <a:solidFill>
                  <a:srgbClr val="006FC0"/>
                </a:solidFill>
              </a:rPr>
              <a:t>Videos,</a:t>
            </a:r>
            <a:r>
              <a:rPr sz="1850" spc="-85" dirty="0">
                <a:solidFill>
                  <a:srgbClr val="006FC0"/>
                </a:solidFill>
              </a:rPr>
              <a:t> </a:t>
            </a:r>
            <a:r>
              <a:rPr sz="1850" dirty="0">
                <a:solidFill>
                  <a:srgbClr val="006FC0"/>
                </a:solidFill>
              </a:rPr>
              <a:t>User</a:t>
            </a:r>
            <a:r>
              <a:rPr sz="1850" spc="-30" dirty="0">
                <a:solidFill>
                  <a:srgbClr val="006FC0"/>
                </a:solidFill>
              </a:rPr>
              <a:t> </a:t>
            </a:r>
            <a:r>
              <a:rPr sz="1850" spc="-20" dirty="0">
                <a:solidFill>
                  <a:srgbClr val="006FC0"/>
                </a:solidFill>
              </a:rPr>
              <a:t>Guide,</a:t>
            </a:r>
            <a:r>
              <a:rPr sz="1850" spc="-85" dirty="0">
                <a:solidFill>
                  <a:srgbClr val="006FC0"/>
                </a:solidFill>
              </a:rPr>
              <a:t> </a:t>
            </a:r>
            <a:r>
              <a:rPr sz="1850" spc="-50" dirty="0">
                <a:solidFill>
                  <a:srgbClr val="006FC0"/>
                </a:solidFill>
              </a:rPr>
              <a:t>Training</a:t>
            </a:r>
            <a:r>
              <a:rPr sz="1850" spc="-150" dirty="0">
                <a:solidFill>
                  <a:srgbClr val="006FC0"/>
                </a:solidFill>
              </a:rPr>
              <a:t> </a:t>
            </a:r>
            <a:r>
              <a:rPr sz="1850" spc="-10" dirty="0">
                <a:solidFill>
                  <a:srgbClr val="006FC0"/>
                </a:solidFill>
              </a:rPr>
              <a:t>Content,</a:t>
            </a:r>
            <a:r>
              <a:rPr sz="1850" spc="-165" dirty="0">
                <a:solidFill>
                  <a:srgbClr val="006FC0"/>
                </a:solidFill>
              </a:rPr>
              <a:t> </a:t>
            </a:r>
            <a:r>
              <a:rPr sz="1850" spc="-45" dirty="0">
                <a:solidFill>
                  <a:srgbClr val="006FC0"/>
                </a:solidFill>
              </a:rPr>
              <a:t>FAQs</a:t>
            </a:r>
            <a:r>
              <a:rPr sz="1850" spc="-110" dirty="0">
                <a:solidFill>
                  <a:srgbClr val="006FC0"/>
                </a:solidFill>
              </a:rPr>
              <a:t> </a:t>
            </a:r>
            <a:r>
              <a:rPr sz="1850" dirty="0">
                <a:solidFill>
                  <a:srgbClr val="006FC0"/>
                </a:solidFill>
              </a:rPr>
              <a:t>and</a:t>
            </a:r>
            <a:r>
              <a:rPr sz="1850" spc="-65" dirty="0">
                <a:solidFill>
                  <a:srgbClr val="006FC0"/>
                </a:solidFill>
              </a:rPr>
              <a:t> </a:t>
            </a:r>
            <a:r>
              <a:rPr sz="1850" spc="-20" dirty="0">
                <a:solidFill>
                  <a:srgbClr val="006FC0"/>
                </a:solidFill>
              </a:rPr>
              <a:t>More</a:t>
            </a:r>
            <a:endParaRPr sz="1850"/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70"/>
              </a:lnSpc>
            </a:pPr>
            <a:fld id="{81D60167-4931-47E6-BA6A-407CBD079E47}" type="slidenum">
              <a:rPr spc="-25" dirty="0"/>
              <a:t>5</a:t>
            </a:fld>
            <a:endParaRPr spc="-25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006474"/>
            <a:ext cx="9144000" cy="4134485"/>
            <a:chOff x="0" y="1006474"/>
            <a:chExt cx="9144000" cy="413448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61999" y="1015999"/>
              <a:ext cx="3698240" cy="382016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757237" y="1011237"/>
              <a:ext cx="3707765" cy="3829685"/>
            </a:xfrm>
            <a:custGeom>
              <a:avLst/>
              <a:gdLst/>
              <a:ahLst/>
              <a:cxnLst/>
              <a:rect l="l" t="t" r="r" b="b"/>
              <a:pathLst>
                <a:path w="3707765" h="3829685">
                  <a:moveTo>
                    <a:pt x="0" y="3829685"/>
                  </a:moveTo>
                  <a:lnTo>
                    <a:pt x="3707765" y="3829685"/>
                  </a:lnTo>
                  <a:lnTo>
                    <a:pt x="3707765" y="0"/>
                  </a:lnTo>
                  <a:lnTo>
                    <a:pt x="0" y="0"/>
                  </a:lnTo>
                  <a:lnTo>
                    <a:pt x="0" y="3829685"/>
                  </a:lnTo>
                  <a:close/>
                </a:path>
              </a:pathLst>
            </a:custGeom>
            <a:ln w="9525">
              <a:solidFill>
                <a:srgbClr val="0C39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4755260" y="951293"/>
            <a:ext cx="4091940" cy="322834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ts val="2110"/>
              </a:lnSpc>
              <a:spcBef>
                <a:spcPts val="90"/>
              </a:spcBef>
            </a:pPr>
            <a:r>
              <a:rPr sz="1850" b="1" spc="-25" dirty="0">
                <a:latin typeface="Calibri"/>
                <a:cs typeface="Calibri"/>
              </a:rPr>
              <a:t>Grants</a:t>
            </a:r>
            <a:r>
              <a:rPr sz="1850" b="1" spc="-95" dirty="0">
                <a:latin typeface="Calibri"/>
                <a:cs typeface="Calibri"/>
              </a:rPr>
              <a:t> </a:t>
            </a:r>
            <a:r>
              <a:rPr sz="1850" b="1" dirty="0">
                <a:latin typeface="Calibri"/>
                <a:cs typeface="Calibri"/>
              </a:rPr>
              <a:t>101</a:t>
            </a:r>
            <a:r>
              <a:rPr sz="1850" dirty="0">
                <a:latin typeface="Calibri"/>
                <a:cs typeface="Calibri"/>
              </a:rPr>
              <a:t>:</a:t>
            </a:r>
            <a:r>
              <a:rPr sz="1850" spc="-180" dirty="0">
                <a:latin typeface="Calibri"/>
                <a:cs typeface="Calibri"/>
              </a:rPr>
              <a:t> </a:t>
            </a:r>
            <a:r>
              <a:rPr sz="1850" dirty="0">
                <a:latin typeface="Calibri"/>
                <a:cs typeface="Calibri"/>
              </a:rPr>
              <a:t>An</a:t>
            </a:r>
            <a:r>
              <a:rPr sz="1850" spc="-5" dirty="0">
                <a:latin typeface="Calibri"/>
                <a:cs typeface="Calibri"/>
              </a:rPr>
              <a:t> </a:t>
            </a:r>
            <a:r>
              <a:rPr sz="1850" spc="-20" dirty="0">
                <a:latin typeface="Calibri"/>
                <a:cs typeface="Calibri"/>
              </a:rPr>
              <a:t>introduction</a:t>
            </a:r>
            <a:r>
              <a:rPr sz="1850" spc="-175" dirty="0">
                <a:latin typeface="Calibri"/>
                <a:cs typeface="Calibri"/>
              </a:rPr>
              <a:t> </a:t>
            </a:r>
            <a:r>
              <a:rPr sz="1850" dirty="0">
                <a:latin typeface="Calibri"/>
                <a:cs typeface="Calibri"/>
              </a:rPr>
              <a:t>to</a:t>
            </a:r>
            <a:r>
              <a:rPr sz="1850" spc="-90" dirty="0">
                <a:latin typeface="Calibri"/>
                <a:cs typeface="Calibri"/>
              </a:rPr>
              <a:t> </a:t>
            </a:r>
            <a:r>
              <a:rPr sz="1850" dirty="0">
                <a:latin typeface="Calibri"/>
                <a:cs typeface="Calibri"/>
              </a:rPr>
              <a:t>the</a:t>
            </a:r>
            <a:r>
              <a:rPr sz="1850" spc="-30" dirty="0">
                <a:latin typeface="Calibri"/>
                <a:cs typeface="Calibri"/>
              </a:rPr>
              <a:t> </a:t>
            </a:r>
            <a:r>
              <a:rPr sz="1850" spc="-25" dirty="0">
                <a:latin typeface="Calibri"/>
                <a:cs typeface="Calibri"/>
              </a:rPr>
              <a:t>key</a:t>
            </a:r>
            <a:endParaRPr sz="1850">
              <a:latin typeface="Calibri"/>
              <a:cs typeface="Calibri"/>
            </a:endParaRPr>
          </a:p>
          <a:p>
            <a:pPr marL="12700">
              <a:lnSpc>
                <a:spcPts val="2110"/>
              </a:lnSpc>
            </a:pPr>
            <a:r>
              <a:rPr sz="1850" spc="-25" dirty="0">
                <a:latin typeface="Calibri"/>
                <a:cs typeface="Calibri"/>
              </a:rPr>
              <a:t>phases</a:t>
            </a:r>
            <a:r>
              <a:rPr sz="1850" spc="-100" dirty="0">
                <a:latin typeface="Calibri"/>
                <a:cs typeface="Calibri"/>
              </a:rPr>
              <a:t> </a:t>
            </a:r>
            <a:r>
              <a:rPr sz="1850" dirty="0">
                <a:latin typeface="Calibri"/>
                <a:cs typeface="Calibri"/>
              </a:rPr>
              <a:t>of</a:t>
            </a:r>
            <a:r>
              <a:rPr sz="1850" spc="-35" dirty="0">
                <a:latin typeface="Calibri"/>
                <a:cs typeface="Calibri"/>
              </a:rPr>
              <a:t> </a:t>
            </a:r>
            <a:r>
              <a:rPr sz="1850" dirty="0">
                <a:latin typeface="Calibri"/>
                <a:cs typeface="Calibri"/>
              </a:rPr>
              <a:t>the</a:t>
            </a:r>
            <a:r>
              <a:rPr sz="1850" spc="-60" dirty="0">
                <a:latin typeface="Calibri"/>
                <a:cs typeface="Calibri"/>
              </a:rPr>
              <a:t> </a:t>
            </a:r>
            <a:r>
              <a:rPr sz="1850" spc="-30" dirty="0">
                <a:latin typeface="Calibri"/>
                <a:cs typeface="Calibri"/>
              </a:rPr>
              <a:t>federal</a:t>
            </a:r>
            <a:r>
              <a:rPr sz="1850" spc="-55" dirty="0">
                <a:latin typeface="Calibri"/>
                <a:cs typeface="Calibri"/>
              </a:rPr>
              <a:t> </a:t>
            </a:r>
            <a:r>
              <a:rPr sz="1850" spc="-10" dirty="0">
                <a:latin typeface="Calibri"/>
                <a:cs typeface="Calibri"/>
              </a:rPr>
              <a:t>grant</a:t>
            </a:r>
            <a:r>
              <a:rPr sz="1850" spc="-160" dirty="0">
                <a:latin typeface="Calibri"/>
                <a:cs typeface="Calibri"/>
              </a:rPr>
              <a:t> </a:t>
            </a:r>
            <a:r>
              <a:rPr sz="1850" spc="-10" dirty="0">
                <a:latin typeface="Calibri"/>
                <a:cs typeface="Calibri"/>
              </a:rPr>
              <a:t>lifecycle</a:t>
            </a:r>
            <a:endParaRPr sz="18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400">
              <a:latin typeface="Calibri"/>
              <a:cs typeface="Calibri"/>
            </a:endParaRPr>
          </a:p>
          <a:p>
            <a:pPr marL="12700" marR="311785">
              <a:lnSpc>
                <a:spcPct val="88400"/>
              </a:lnSpc>
              <a:spcBef>
                <a:spcPts val="5"/>
              </a:spcBef>
            </a:pPr>
            <a:r>
              <a:rPr sz="1850" b="1" spc="-25" dirty="0">
                <a:latin typeface="Calibri"/>
                <a:cs typeface="Calibri"/>
              </a:rPr>
              <a:t>Grant</a:t>
            </a:r>
            <a:r>
              <a:rPr sz="1850" b="1" spc="-50" dirty="0">
                <a:latin typeface="Calibri"/>
                <a:cs typeface="Calibri"/>
              </a:rPr>
              <a:t> </a:t>
            </a:r>
            <a:r>
              <a:rPr sz="1850" b="1" spc="-20" dirty="0">
                <a:latin typeface="Calibri"/>
                <a:cs typeface="Calibri"/>
              </a:rPr>
              <a:t>Policies</a:t>
            </a:r>
            <a:r>
              <a:rPr sz="1850" spc="-20" dirty="0">
                <a:latin typeface="Calibri"/>
                <a:cs typeface="Calibri"/>
              </a:rPr>
              <a:t>:</a:t>
            </a:r>
            <a:r>
              <a:rPr sz="1850" spc="-160" dirty="0">
                <a:latin typeface="Calibri"/>
                <a:cs typeface="Calibri"/>
              </a:rPr>
              <a:t> </a:t>
            </a:r>
            <a:r>
              <a:rPr sz="1850" spc="-30" dirty="0">
                <a:latin typeface="Calibri"/>
                <a:cs typeface="Calibri"/>
              </a:rPr>
              <a:t>Summaries</a:t>
            </a:r>
            <a:r>
              <a:rPr sz="1850" spc="-45" dirty="0">
                <a:latin typeface="Calibri"/>
                <a:cs typeface="Calibri"/>
              </a:rPr>
              <a:t> </a:t>
            </a:r>
            <a:r>
              <a:rPr sz="1850" spc="-20" dirty="0">
                <a:latin typeface="Calibri"/>
                <a:cs typeface="Calibri"/>
              </a:rPr>
              <a:t>and</a:t>
            </a:r>
            <a:r>
              <a:rPr sz="1850" spc="-60" dirty="0">
                <a:latin typeface="Calibri"/>
                <a:cs typeface="Calibri"/>
              </a:rPr>
              <a:t> </a:t>
            </a:r>
            <a:r>
              <a:rPr sz="1850" spc="-10" dirty="0">
                <a:latin typeface="Calibri"/>
                <a:cs typeface="Calibri"/>
              </a:rPr>
              <a:t>tables </a:t>
            </a:r>
            <a:r>
              <a:rPr sz="1850" spc="-30" dirty="0">
                <a:latin typeface="Calibri"/>
                <a:cs typeface="Calibri"/>
              </a:rPr>
              <a:t>explaining</a:t>
            </a:r>
            <a:r>
              <a:rPr sz="1850" spc="-90" dirty="0">
                <a:latin typeface="Calibri"/>
                <a:cs typeface="Calibri"/>
              </a:rPr>
              <a:t> </a:t>
            </a:r>
            <a:r>
              <a:rPr sz="1850" spc="-10" dirty="0">
                <a:latin typeface="Calibri"/>
                <a:cs typeface="Calibri"/>
              </a:rPr>
              <a:t>how</a:t>
            </a:r>
            <a:r>
              <a:rPr sz="1850" spc="-40" dirty="0">
                <a:latin typeface="Calibri"/>
                <a:cs typeface="Calibri"/>
              </a:rPr>
              <a:t> </a:t>
            </a:r>
            <a:r>
              <a:rPr sz="1850" spc="-30" dirty="0">
                <a:latin typeface="Calibri"/>
                <a:cs typeface="Calibri"/>
              </a:rPr>
              <a:t>federal</a:t>
            </a:r>
            <a:r>
              <a:rPr sz="1850" spc="-40" dirty="0">
                <a:latin typeface="Calibri"/>
                <a:cs typeface="Calibri"/>
              </a:rPr>
              <a:t> </a:t>
            </a:r>
            <a:r>
              <a:rPr sz="1850" spc="-10" dirty="0">
                <a:latin typeface="Calibri"/>
                <a:cs typeface="Calibri"/>
              </a:rPr>
              <a:t>grant</a:t>
            </a:r>
            <a:r>
              <a:rPr sz="1850" spc="-155" dirty="0">
                <a:latin typeface="Calibri"/>
                <a:cs typeface="Calibri"/>
              </a:rPr>
              <a:t> </a:t>
            </a:r>
            <a:r>
              <a:rPr sz="1850" spc="-20" dirty="0">
                <a:latin typeface="Calibri"/>
                <a:cs typeface="Calibri"/>
              </a:rPr>
              <a:t>policies</a:t>
            </a:r>
            <a:r>
              <a:rPr sz="1850" spc="-5" dirty="0">
                <a:latin typeface="Calibri"/>
                <a:cs typeface="Calibri"/>
              </a:rPr>
              <a:t> </a:t>
            </a:r>
            <a:r>
              <a:rPr sz="1850" spc="-25" dirty="0">
                <a:latin typeface="Calibri"/>
                <a:cs typeface="Calibri"/>
              </a:rPr>
              <a:t>are </a:t>
            </a:r>
            <a:r>
              <a:rPr sz="1850" spc="-10" dirty="0">
                <a:latin typeface="Calibri"/>
                <a:cs typeface="Calibri"/>
              </a:rPr>
              <a:t>formed</a:t>
            </a:r>
            <a:endParaRPr sz="18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500">
              <a:latin typeface="Calibri"/>
              <a:cs typeface="Calibri"/>
            </a:endParaRPr>
          </a:p>
          <a:p>
            <a:pPr marL="12700" marR="5080">
              <a:lnSpc>
                <a:spcPct val="86600"/>
              </a:lnSpc>
            </a:pPr>
            <a:r>
              <a:rPr sz="1850" b="1" spc="-25" dirty="0">
                <a:latin typeface="Calibri"/>
                <a:cs typeface="Calibri"/>
              </a:rPr>
              <a:t>Grant</a:t>
            </a:r>
            <a:r>
              <a:rPr sz="1850" b="1" spc="-35" dirty="0">
                <a:latin typeface="Calibri"/>
                <a:cs typeface="Calibri"/>
              </a:rPr>
              <a:t> Terminology</a:t>
            </a:r>
            <a:r>
              <a:rPr sz="1850" spc="-35" dirty="0">
                <a:latin typeface="Calibri"/>
                <a:cs typeface="Calibri"/>
              </a:rPr>
              <a:t>:</a:t>
            </a:r>
            <a:r>
              <a:rPr sz="1850" spc="-140" dirty="0">
                <a:latin typeface="Calibri"/>
                <a:cs typeface="Calibri"/>
              </a:rPr>
              <a:t> </a:t>
            </a:r>
            <a:r>
              <a:rPr sz="1850" spc="-25" dirty="0">
                <a:latin typeface="Calibri"/>
                <a:cs typeface="Calibri"/>
              </a:rPr>
              <a:t>Essential</a:t>
            </a:r>
            <a:r>
              <a:rPr sz="1850" spc="-155" dirty="0">
                <a:latin typeface="Calibri"/>
                <a:cs typeface="Calibri"/>
              </a:rPr>
              <a:t> </a:t>
            </a:r>
            <a:r>
              <a:rPr sz="1850" spc="-25" dirty="0">
                <a:latin typeface="Calibri"/>
                <a:cs typeface="Calibri"/>
              </a:rPr>
              <a:t>terms</a:t>
            </a:r>
            <a:r>
              <a:rPr sz="1850" spc="-35" dirty="0">
                <a:latin typeface="Calibri"/>
                <a:cs typeface="Calibri"/>
              </a:rPr>
              <a:t> </a:t>
            </a:r>
            <a:r>
              <a:rPr sz="1850" spc="-25" dirty="0">
                <a:latin typeface="Calibri"/>
                <a:cs typeface="Calibri"/>
              </a:rPr>
              <a:t>and </a:t>
            </a:r>
            <a:r>
              <a:rPr sz="1850" spc="-30" dirty="0">
                <a:latin typeface="Calibri"/>
                <a:cs typeface="Calibri"/>
              </a:rPr>
              <a:t>definitions</a:t>
            </a:r>
            <a:r>
              <a:rPr sz="1850" spc="-90" dirty="0">
                <a:latin typeface="Calibri"/>
                <a:cs typeface="Calibri"/>
              </a:rPr>
              <a:t> </a:t>
            </a:r>
            <a:r>
              <a:rPr sz="1850" spc="-10" dirty="0">
                <a:latin typeface="Calibri"/>
                <a:cs typeface="Calibri"/>
              </a:rPr>
              <a:t>from</a:t>
            </a:r>
            <a:r>
              <a:rPr sz="1850" spc="-30" dirty="0">
                <a:latin typeface="Calibri"/>
                <a:cs typeface="Calibri"/>
              </a:rPr>
              <a:t> </a:t>
            </a:r>
            <a:r>
              <a:rPr sz="1850" spc="-10" dirty="0">
                <a:latin typeface="Calibri"/>
                <a:cs typeface="Calibri"/>
              </a:rPr>
              <a:t>the</a:t>
            </a:r>
            <a:r>
              <a:rPr sz="1850" spc="-125" dirty="0">
                <a:latin typeface="Calibri"/>
                <a:cs typeface="Calibri"/>
              </a:rPr>
              <a:t> </a:t>
            </a:r>
            <a:r>
              <a:rPr sz="1850" spc="-25" dirty="0">
                <a:latin typeface="Calibri"/>
                <a:cs typeface="Calibri"/>
              </a:rPr>
              <a:t>Common</a:t>
            </a:r>
            <a:r>
              <a:rPr sz="1850" spc="-10" dirty="0">
                <a:latin typeface="Calibri"/>
                <a:cs typeface="Calibri"/>
              </a:rPr>
              <a:t> Data</a:t>
            </a:r>
            <a:r>
              <a:rPr sz="1850" spc="-85" dirty="0">
                <a:latin typeface="Calibri"/>
                <a:cs typeface="Calibri"/>
              </a:rPr>
              <a:t> </a:t>
            </a:r>
            <a:r>
              <a:rPr sz="1850" spc="-10" dirty="0">
                <a:latin typeface="Calibri"/>
                <a:cs typeface="Calibri"/>
              </a:rPr>
              <a:t>Element </a:t>
            </a:r>
            <a:r>
              <a:rPr sz="1850" spc="-30" dirty="0">
                <a:latin typeface="Calibri"/>
                <a:cs typeface="Calibri"/>
              </a:rPr>
              <a:t>Repository</a:t>
            </a:r>
            <a:r>
              <a:rPr sz="1850" spc="-95" dirty="0">
                <a:latin typeface="Calibri"/>
                <a:cs typeface="Calibri"/>
              </a:rPr>
              <a:t> </a:t>
            </a:r>
            <a:r>
              <a:rPr sz="1850" spc="-20" dirty="0">
                <a:latin typeface="Calibri"/>
                <a:cs typeface="Calibri"/>
              </a:rPr>
              <a:t>Library</a:t>
            </a:r>
            <a:r>
              <a:rPr sz="1850" spc="-85" dirty="0">
                <a:latin typeface="Calibri"/>
                <a:cs typeface="Calibri"/>
              </a:rPr>
              <a:t> </a:t>
            </a:r>
            <a:r>
              <a:rPr sz="1850" spc="-20" dirty="0">
                <a:latin typeface="Calibri"/>
                <a:cs typeface="Calibri"/>
              </a:rPr>
              <a:t>(CDER</a:t>
            </a:r>
            <a:r>
              <a:rPr sz="1850" dirty="0">
                <a:latin typeface="Calibri"/>
                <a:cs typeface="Calibri"/>
              </a:rPr>
              <a:t> </a:t>
            </a:r>
            <a:r>
              <a:rPr sz="1850" spc="-10" dirty="0">
                <a:latin typeface="Calibri"/>
                <a:cs typeface="Calibri"/>
              </a:rPr>
              <a:t>Library)</a:t>
            </a:r>
            <a:endParaRPr sz="1850">
              <a:latin typeface="Calibri"/>
              <a:cs typeface="Calibri"/>
            </a:endParaRPr>
          </a:p>
          <a:p>
            <a:pPr marL="12700">
              <a:lnSpc>
                <a:spcPts val="2110"/>
              </a:lnSpc>
              <a:spcBef>
                <a:spcPts val="1550"/>
              </a:spcBef>
            </a:pPr>
            <a:r>
              <a:rPr sz="1850" b="1" spc="-25" dirty="0">
                <a:latin typeface="Calibri"/>
                <a:cs typeface="Calibri"/>
              </a:rPr>
              <a:t>Grant</a:t>
            </a:r>
            <a:r>
              <a:rPr sz="1850" b="1" spc="-55" dirty="0">
                <a:latin typeface="Calibri"/>
                <a:cs typeface="Calibri"/>
              </a:rPr>
              <a:t> </a:t>
            </a:r>
            <a:r>
              <a:rPr sz="1850" b="1" spc="-35" dirty="0">
                <a:latin typeface="Calibri"/>
                <a:cs typeface="Calibri"/>
              </a:rPr>
              <a:t>Events</a:t>
            </a:r>
            <a:r>
              <a:rPr sz="1850" spc="-35" dirty="0">
                <a:latin typeface="Calibri"/>
                <a:cs typeface="Calibri"/>
              </a:rPr>
              <a:t>:</a:t>
            </a:r>
            <a:r>
              <a:rPr sz="1850" spc="-60" dirty="0">
                <a:latin typeface="Calibri"/>
                <a:cs typeface="Calibri"/>
              </a:rPr>
              <a:t> </a:t>
            </a:r>
            <a:r>
              <a:rPr sz="1850" spc="-25" dirty="0">
                <a:latin typeface="Calibri"/>
                <a:cs typeface="Calibri"/>
              </a:rPr>
              <a:t>Upcoming</a:t>
            </a:r>
            <a:r>
              <a:rPr sz="1850" spc="-135" dirty="0">
                <a:latin typeface="Calibri"/>
                <a:cs typeface="Calibri"/>
              </a:rPr>
              <a:t> </a:t>
            </a:r>
            <a:r>
              <a:rPr sz="1850" spc="-10" dirty="0">
                <a:latin typeface="Calibri"/>
                <a:cs typeface="Calibri"/>
              </a:rPr>
              <a:t>grant</a:t>
            </a:r>
            <a:r>
              <a:rPr sz="1850" spc="-120" dirty="0">
                <a:latin typeface="Calibri"/>
                <a:cs typeface="Calibri"/>
              </a:rPr>
              <a:t> </a:t>
            </a:r>
            <a:r>
              <a:rPr sz="1850" spc="-10" dirty="0">
                <a:latin typeface="Calibri"/>
                <a:cs typeface="Calibri"/>
              </a:rPr>
              <a:t>trainings,</a:t>
            </a:r>
            <a:endParaRPr sz="1850">
              <a:latin typeface="Calibri"/>
              <a:cs typeface="Calibri"/>
            </a:endParaRPr>
          </a:p>
          <a:p>
            <a:pPr marL="12700">
              <a:lnSpc>
                <a:spcPts val="2110"/>
              </a:lnSpc>
            </a:pPr>
            <a:r>
              <a:rPr sz="1850" spc="-30" dirty="0">
                <a:latin typeface="Calibri"/>
                <a:cs typeface="Calibri"/>
              </a:rPr>
              <a:t>conferences,</a:t>
            </a:r>
            <a:r>
              <a:rPr sz="1850" spc="-145" dirty="0">
                <a:latin typeface="Calibri"/>
                <a:cs typeface="Calibri"/>
              </a:rPr>
              <a:t> </a:t>
            </a:r>
            <a:r>
              <a:rPr sz="1850" dirty="0">
                <a:latin typeface="Calibri"/>
                <a:cs typeface="Calibri"/>
              </a:rPr>
              <a:t>and </a:t>
            </a:r>
            <a:r>
              <a:rPr sz="1850" spc="-10" dirty="0">
                <a:latin typeface="Calibri"/>
                <a:cs typeface="Calibri"/>
              </a:rPr>
              <a:t>webinars</a:t>
            </a:r>
            <a:endParaRPr sz="1850">
              <a:latin typeface="Calibri"/>
              <a:cs typeface="Calibri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70"/>
              </a:lnSpc>
            </a:pPr>
            <a:fld id="{81D60167-4931-47E6-BA6A-407CBD079E47}" type="slidenum">
              <a:rPr spc="-25" dirty="0"/>
              <a:t>6</a:t>
            </a:fld>
            <a:endParaRPr spc="-25" dirty="0"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21932" y="141922"/>
            <a:ext cx="4483735" cy="8274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4200"/>
              </a:lnSpc>
              <a:spcBef>
                <a:spcPts val="105"/>
              </a:spcBef>
            </a:pPr>
            <a:r>
              <a:rPr dirty="0"/>
              <a:t>Navigating</a:t>
            </a:r>
            <a:r>
              <a:rPr spc="-75" dirty="0"/>
              <a:t> </a:t>
            </a:r>
            <a:r>
              <a:rPr spc="-10" dirty="0"/>
              <a:t>Grants.gov</a:t>
            </a:r>
          </a:p>
          <a:p>
            <a:pPr marL="12700">
              <a:lnSpc>
                <a:spcPts val="2100"/>
              </a:lnSpc>
            </a:pPr>
            <a:r>
              <a:rPr sz="1850" spc="-10" dirty="0">
                <a:solidFill>
                  <a:srgbClr val="006FC0"/>
                </a:solidFill>
              </a:rPr>
              <a:t>Highlights</a:t>
            </a:r>
            <a:r>
              <a:rPr sz="1850" spc="-285" dirty="0">
                <a:solidFill>
                  <a:srgbClr val="006FC0"/>
                </a:solidFill>
              </a:rPr>
              <a:t> </a:t>
            </a:r>
            <a:r>
              <a:rPr sz="1850" spc="-20" dirty="0">
                <a:solidFill>
                  <a:srgbClr val="006FC0"/>
                </a:solidFill>
              </a:rPr>
              <a:t>from</a:t>
            </a:r>
            <a:r>
              <a:rPr sz="1850" spc="-120" dirty="0">
                <a:solidFill>
                  <a:srgbClr val="006FC0"/>
                </a:solidFill>
              </a:rPr>
              <a:t> </a:t>
            </a:r>
            <a:r>
              <a:rPr sz="1850" dirty="0">
                <a:solidFill>
                  <a:srgbClr val="006FC0"/>
                </a:solidFill>
              </a:rPr>
              <a:t>the</a:t>
            </a:r>
            <a:r>
              <a:rPr sz="1850" spc="-140" dirty="0">
                <a:solidFill>
                  <a:srgbClr val="006FC0"/>
                </a:solidFill>
              </a:rPr>
              <a:t> </a:t>
            </a:r>
            <a:r>
              <a:rPr sz="1850" dirty="0">
                <a:solidFill>
                  <a:srgbClr val="006FC0"/>
                </a:solidFill>
              </a:rPr>
              <a:t>Learn</a:t>
            </a:r>
            <a:r>
              <a:rPr sz="1850" spc="-40" dirty="0">
                <a:solidFill>
                  <a:srgbClr val="006FC0"/>
                </a:solidFill>
              </a:rPr>
              <a:t> </a:t>
            </a:r>
            <a:r>
              <a:rPr sz="1850" spc="-20" dirty="0">
                <a:solidFill>
                  <a:srgbClr val="006FC0"/>
                </a:solidFill>
              </a:rPr>
              <a:t>Grants</a:t>
            </a:r>
            <a:r>
              <a:rPr sz="1850" spc="-125" dirty="0">
                <a:solidFill>
                  <a:srgbClr val="006FC0"/>
                </a:solidFill>
              </a:rPr>
              <a:t> </a:t>
            </a:r>
            <a:r>
              <a:rPr sz="1850" spc="-25" dirty="0">
                <a:solidFill>
                  <a:srgbClr val="006FC0"/>
                </a:solidFill>
              </a:rPr>
              <a:t>tab</a:t>
            </a:r>
            <a:endParaRPr sz="185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976312"/>
            <a:ext cx="9144000" cy="4164965"/>
            <a:chOff x="0" y="976312"/>
            <a:chExt cx="9144000" cy="416496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645920" y="1005839"/>
              <a:ext cx="5852159" cy="3789679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641221" y="1001077"/>
              <a:ext cx="5861685" cy="3799204"/>
            </a:xfrm>
            <a:custGeom>
              <a:avLst/>
              <a:gdLst/>
              <a:ahLst/>
              <a:cxnLst/>
              <a:rect l="l" t="t" r="r" b="b"/>
              <a:pathLst>
                <a:path w="5861684" h="3799204">
                  <a:moveTo>
                    <a:pt x="0" y="3799204"/>
                  </a:moveTo>
                  <a:lnTo>
                    <a:pt x="5861684" y="3799204"/>
                  </a:lnTo>
                  <a:lnTo>
                    <a:pt x="5861684" y="0"/>
                  </a:lnTo>
                  <a:lnTo>
                    <a:pt x="0" y="0"/>
                  </a:lnTo>
                  <a:lnTo>
                    <a:pt x="0" y="3799204"/>
                  </a:lnTo>
                  <a:close/>
                </a:path>
              </a:pathLst>
            </a:custGeom>
            <a:ln w="9525">
              <a:solidFill>
                <a:srgbClr val="0C39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430519" y="990599"/>
              <a:ext cx="487680" cy="193040"/>
            </a:xfrm>
            <a:custGeom>
              <a:avLst/>
              <a:gdLst/>
              <a:ahLst/>
              <a:cxnLst/>
              <a:rect l="l" t="t" r="r" b="b"/>
              <a:pathLst>
                <a:path w="487679" h="193040">
                  <a:moveTo>
                    <a:pt x="0" y="193039"/>
                  </a:moveTo>
                  <a:lnTo>
                    <a:pt x="487679" y="193039"/>
                  </a:lnTo>
                  <a:lnTo>
                    <a:pt x="487679" y="0"/>
                  </a:lnTo>
                  <a:lnTo>
                    <a:pt x="0" y="0"/>
                  </a:lnTo>
                  <a:lnTo>
                    <a:pt x="0" y="193039"/>
                  </a:lnTo>
                  <a:close/>
                </a:path>
              </a:pathLst>
            </a:custGeom>
            <a:ln w="2857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800730" y="2655442"/>
              <a:ext cx="330200" cy="247650"/>
            </a:xfrm>
            <a:custGeom>
              <a:avLst/>
              <a:gdLst/>
              <a:ahLst/>
              <a:cxnLst/>
              <a:rect l="l" t="t" r="r" b="b"/>
              <a:pathLst>
                <a:path w="330200" h="247650">
                  <a:moveTo>
                    <a:pt x="252633" y="208338"/>
                  </a:moveTo>
                  <a:lnTo>
                    <a:pt x="235712" y="231394"/>
                  </a:lnTo>
                  <a:lnTo>
                    <a:pt x="330200" y="247523"/>
                  </a:lnTo>
                  <a:lnTo>
                    <a:pt x="314467" y="216789"/>
                  </a:lnTo>
                  <a:lnTo>
                    <a:pt x="264160" y="216789"/>
                  </a:lnTo>
                  <a:lnTo>
                    <a:pt x="252633" y="208338"/>
                  </a:lnTo>
                  <a:close/>
                </a:path>
                <a:path w="330200" h="247650">
                  <a:moveTo>
                    <a:pt x="269574" y="185256"/>
                  </a:moveTo>
                  <a:lnTo>
                    <a:pt x="252633" y="208338"/>
                  </a:lnTo>
                  <a:lnTo>
                    <a:pt x="264160" y="216789"/>
                  </a:lnTo>
                  <a:lnTo>
                    <a:pt x="281050" y="193675"/>
                  </a:lnTo>
                  <a:lnTo>
                    <a:pt x="269574" y="185256"/>
                  </a:lnTo>
                  <a:close/>
                </a:path>
                <a:path w="330200" h="247650">
                  <a:moveTo>
                    <a:pt x="286512" y="162179"/>
                  </a:moveTo>
                  <a:lnTo>
                    <a:pt x="269574" y="185256"/>
                  </a:lnTo>
                  <a:lnTo>
                    <a:pt x="281050" y="193675"/>
                  </a:lnTo>
                  <a:lnTo>
                    <a:pt x="264160" y="216789"/>
                  </a:lnTo>
                  <a:lnTo>
                    <a:pt x="314467" y="216789"/>
                  </a:lnTo>
                  <a:lnTo>
                    <a:pt x="286512" y="162179"/>
                  </a:lnTo>
                  <a:close/>
                </a:path>
                <a:path w="330200" h="247650">
                  <a:moveTo>
                    <a:pt x="17018" y="0"/>
                  </a:moveTo>
                  <a:lnTo>
                    <a:pt x="0" y="23114"/>
                  </a:lnTo>
                  <a:lnTo>
                    <a:pt x="252633" y="208338"/>
                  </a:lnTo>
                  <a:lnTo>
                    <a:pt x="269574" y="185256"/>
                  </a:lnTo>
                  <a:lnTo>
                    <a:pt x="17018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21932" y="141922"/>
            <a:ext cx="4483735" cy="8274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4200"/>
              </a:lnSpc>
              <a:spcBef>
                <a:spcPts val="105"/>
              </a:spcBef>
            </a:pPr>
            <a:r>
              <a:rPr dirty="0"/>
              <a:t>Navigating</a:t>
            </a:r>
            <a:r>
              <a:rPr spc="-75" dirty="0"/>
              <a:t> </a:t>
            </a:r>
            <a:r>
              <a:rPr spc="-10" dirty="0"/>
              <a:t>Grants.gov</a:t>
            </a:r>
          </a:p>
          <a:p>
            <a:pPr marL="12700">
              <a:lnSpc>
                <a:spcPts val="2100"/>
              </a:lnSpc>
            </a:pPr>
            <a:r>
              <a:rPr sz="1850" spc="-20" dirty="0">
                <a:solidFill>
                  <a:srgbClr val="006FC0"/>
                </a:solidFill>
              </a:rPr>
              <a:t>Subscriptions</a:t>
            </a:r>
            <a:r>
              <a:rPr sz="1850" spc="-285" dirty="0">
                <a:solidFill>
                  <a:srgbClr val="006FC0"/>
                </a:solidFill>
              </a:rPr>
              <a:t> </a:t>
            </a:r>
            <a:r>
              <a:rPr sz="1850" dirty="0">
                <a:solidFill>
                  <a:srgbClr val="006FC0"/>
                </a:solidFill>
              </a:rPr>
              <a:t>and</a:t>
            </a:r>
            <a:r>
              <a:rPr sz="1850" spc="-80" dirty="0">
                <a:solidFill>
                  <a:srgbClr val="006FC0"/>
                </a:solidFill>
              </a:rPr>
              <a:t> </a:t>
            </a:r>
            <a:r>
              <a:rPr sz="1850" spc="-10" dirty="0">
                <a:solidFill>
                  <a:srgbClr val="006FC0"/>
                </a:solidFill>
              </a:rPr>
              <a:t>Email</a:t>
            </a:r>
            <a:r>
              <a:rPr sz="1850" spc="-35" dirty="0">
                <a:solidFill>
                  <a:srgbClr val="006FC0"/>
                </a:solidFill>
              </a:rPr>
              <a:t> </a:t>
            </a:r>
            <a:r>
              <a:rPr sz="1850" spc="-10" dirty="0">
                <a:solidFill>
                  <a:srgbClr val="006FC0"/>
                </a:solidFill>
              </a:rPr>
              <a:t>Notifications</a:t>
            </a:r>
            <a:endParaRPr sz="1850"/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70"/>
              </a:lnSpc>
            </a:pPr>
            <a:fld id="{81D60167-4931-47E6-BA6A-407CBD079E47}" type="slidenum">
              <a:rPr spc="-25" dirty="0"/>
              <a:t>7</a:t>
            </a:fld>
            <a:endParaRPr spc="-25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36010" y="1915858"/>
            <a:ext cx="2874010" cy="6851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4300" spc="-20" dirty="0"/>
              <a:t>Registration</a:t>
            </a:r>
            <a:endParaRPr sz="4300"/>
          </a:p>
        </p:txBody>
      </p:sp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70"/>
              </a:lnSpc>
            </a:pPr>
            <a:fld id="{81D60167-4931-47E6-BA6A-407CBD079E47}" type="slidenum">
              <a:rPr spc="-25" dirty="0"/>
              <a:t>8</a:t>
            </a:fld>
            <a:endParaRPr spc="-25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38200" y="1581150"/>
            <a:ext cx="5486400" cy="2662908"/>
          </a:xfrm>
          <a:prstGeom prst="rect">
            <a:avLst/>
          </a:prstGeom>
        </p:spPr>
        <p:txBody>
          <a:bodyPr vert="horz" wrap="square" lIns="0" tIns="137795" rIns="0" bIns="0" rtlCol="0">
            <a:spAutoFit/>
          </a:bodyPr>
          <a:lstStyle/>
          <a:p>
            <a:pPr marL="246379" lvl="1" indent="-233679">
              <a:spcBef>
                <a:spcPts val="1085"/>
              </a:spcBef>
              <a:buChar char="•"/>
              <a:tabLst>
                <a:tab pos="245745" algn="l"/>
                <a:tab pos="246379" algn="l"/>
              </a:tabLst>
            </a:pPr>
            <a:r>
              <a:rPr lang="en-US" spc="-10" dirty="0">
                <a:latin typeface="Tahoma"/>
                <a:cs typeface="Tahoma"/>
              </a:rPr>
              <a:t>Register </a:t>
            </a:r>
            <a:r>
              <a:rPr spc="-10" dirty="0">
                <a:latin typeface="Tahoma"/>
                <a:cs typeface="Tahoma"/>
              </a:rPr>
              <a:t>with</a:t>
            </a:r>
            <a:r>
              <a:rPr spc="-70" dirty="0">
                <a:latin typeface="Tahoma"/>
                <a:cs typeface="Tahoma"/>
              </a:rPr>
              <a:t> </a:t>
            </a:r>
            <a:r>
              <a:rPr spc="-10" dirty="0">
                <a:latin typeface="Tahoma"/>
                <a:cs typeface="Tahoma"/>
              </a:rPr>
              <a:t>SAM</a:t>
            </a:r>
            <a:r>
              <a:rPr spc="-125" dirty="0">
                <a:latin typeface="Tahoma"/>
                <a:cs typeface="Tahoma"/>
              </a:rPr>
              <a:t> </a:t>
            </a:r>
            <a:r>
              <a:rPr dirty="0">
                <a:latin typeface="Tahoma"/>
                <a:cs typeface="Tahoma"/>
              </a:rPr>
              <a:t>at</a:t>
            </a:r>
            <a:r>
              <a:rPr spc="-70" dirty="0">
                <a:latin typeface="Tahoma"/>
                <a:cs typeface="Tahoma"/>
              </a:rPr>
              <a:t> </a:t>
            </a:r>
            <a:r>
              <a:rPr sz="1450" u="sng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ahoma"/>
                <a:cs typeface="Tahoma"/>
                <a:hlinkClick r:id="rId2"/>
              </a:rPr>
              <a:t>www.SAM.gov</a:t>
            </a:r>
            <a:r>
              <a:rPr lang="en-US" sz="1450" u="sng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ahoma"/>
                <a:cs typeface="Tahoma"/>
              </a:rPr>
              <a:t> to receive UEI</a:t>
            </a:r>
            <a:endParaRPr sz="1450" dirty="0">
              <a:latin typeface="Tahoma"/>
              <a:cs typeface="Tahoma"/>
            </a:endParaRPr>
          </a:p>
          <a:p>
            <a:pPr marL="245745" marR="5080" lvl="1" indent="-233679">
              <a:spcBef>
                <a:spcPts val="1200"/>
              </a:spcBef>
              <a:buChar char="•"/>
              <a:tabLst>
                <a:tab pos="245745" algn="l"/>
                <a:tab pos="246379" algn="l"/>
              </a:tabLst>
            </a:pPr>
            <a:r>
              <a:rPr spc="-25" dirty="0">
                <a:latin typeface="Tahoma"/>
                <a:cs typeface="Tahoma"/>
              </a:rPr>
              <a:t>Establish</a:t>
            </a:r>
            <a:r>
              <a:rPr spc="-100" dirty="0">
                <a:latin typeface="Tahoma"/>
                <a:cs typeface="Tahoma"/>
              </a:rPr>
              <a:t> </a:t>
            </a:r>
            <a:r>
              <a:rPr dirty="0">
                <a:latin typeface="Tahoma"/>
                <a:cs typeface="Tahoma"/>
              </a:rPr>
              <a:t>E</a:t>
            </a:r>
            <a:r>
              <a:rPr lang="en-US" dirty="0">
                <a:latin typeface="Tahoma"/>
                <a:cs typeface="Tahoma"/>
              </a:rPr>
              <a:t>lectronic </a:t>
            </a:r>
            <a:r>
              <a:rPr spc="-20" dirty="0">
                <a:latin typeface="Tahoma"/>
                <a:cs typeface="Tahoma"/>
              </a:rPr>
              <a:t>Business</a:t>
            </a:r>
            <a:r>
              <a:rPr spc="-95" dirty="0">
                <a:latin typeface="Tahoma"/>
                <a:cs typeface="Tahoma"/>
              </a:rPr>
              <a:t> </a:t>
            </a:r>
            <a:r>
              <a:rPr spc="-10" dirty="0">
                <a:latin typeface="Tahoma"/>
                <a:cs typeface="Tahoma"/>
              </a:rPr>
              <a:t>Point</a:t>
            </a:r>
            <a:r>
              <a:rPr spc="-95" dirty="0">
                <a:latin typeface="Tahoma"/>
                <a:cs typeface="Tahoma"/>
              </a:rPr>
              <a:t> </a:t>
            </a:r>
            <a:r>
              <a:rPr dirty="0">
                <a:latin typeface="Tahoma"/>
                <a:cs typeface="Tahoma"/>
              </a:rPr>
              <a:t>of</a:t>
            </a:r>
            <a:r>
              <a:rPr spc="-65" dirty="0">
                <a:latin typeface="Tahoma"/>
                <a:cs typeface="Tahoma"/>
              </a:rPr>
              <a:t> </a:t>
            </a:r>
            <a:r>
              <a:rPr spc="-20" dirty="0">
                <a:latin typeface="Tahoma"/>
                <a:cs typeface="Tahoma"/>
              </a:rPr>
              <a:t>Contact</a:t>
            </a:r>
            <a:r>
              <a:rPr spc="-95" dirty="0">
                <a:latin typeface="Tahoma"/>
                <a:cs typeface="Tahoma"/>
              </a:rPr>
              <a:t> </a:t>
            </a:r>
            <a:r>
              <a:rPr spc="-30" dirty="0">
                <a:latin typeface="Tahoma"/>
                <a:cs typeface="Tahoma"/>
              </a:rPr>
              <a:t>(</a:t>
            </a:r>
            <a:r>
              <a:rPr b="1" spc="-30" dirty="0">
                <a:latin typeface="Tahoma"/>
                <a:cs typeface="Tahoma"/>
              </a:rPr>
              <a:t>EBiz</a:t>
            </a:r>
            <a:r>
              <a:rPr b="1" spc="-15" dirty="0">
                <a:latin typeface="Tahoma"/>
                <a:cs typeface="Tahoma"/>
              </a:rPr>
              <a:t> </a:t>
            </a:r>
            <a:r>
              <a:rPr b="1" spc="-10" dirty="0">
                <a:latin typeface="Tahoma"/>
                <a:cs typeface="Tahoma"/>
              </a:rPr>
              <a:t>POC</a:t>
            </a:r>
            <a:r>
              <a:rPr spc="-10" dirty="0">
                <a:latin typeface="Tahoma"/>
                <a:cs typeface="Tahoma"/>
              </a:rPr>
              <a:t>): </a:t>
            </a:r>
            <a:r>
              <a:rPr spc="-20" dirty="0">
                <a:latin typeface="Tahoma"/>
                <a:cs typeface="Tahoma"/>
              </a:rPr>
              <a:t>Individual</a:t>
            </a:r>
            <a:r>
              <a:rPr spc="-145" dirty="0">
                <a:latin typeface="Tahoma"/>
                <a:cs typeface="Tahoma"/>
              </a:rPr>
              <a:t> </a:t>
            </a:r>
            <a:r>
              <a:rPr dirty="0">
                <a:latin typeface="Tahoma"/>
                <a:cs typeface="Tahoma"/>
              </a:rPr>
              <a:t>who</a:t>
            </a:r>
            <a:r>
              <a:rPr spc="-45" dirty="0">
                <a:latin typeface="Tahoma"/>
                <a:cs typeface="Tahoma"/>
              </a:rPr>
              <a:t> </a:t>
            </a:r>
            <a:r>
              <a:rPr spc="-25" dirty="0">
                <a:latin typeface="Tahoma"/>
                <a:cs typeface="Tahoma"/>
              </a:rPr>
              <a:t>oversees</a:t>
            </a:r>
            <a:r>
              <a:rPr spc="-60" dirty="0">
                <a:latin typeface="Tahoma"/>
                <a:cs typeface="Tahoma"/>
              </a:rPr>
              <a:t> </a:t>
            </a:r>
            <a:r>
              <a:rPr spc="-20" dirty="0">
                <a:latin typeface="Tahoma"/>
                <a:cs typeface="Tahoma"/>
              </a:rPr>
              <a:t>all</a:t>
            </a:r>
            <a:r>
              <a:rPr spc="-65" dirty="0">
                <a:latin typeface="Tahoma"/>
                <a:cs typeface="Tahoma"/>
              </a:rPr>
              <a:t> </a:t>
            </a:r>
            <a:r>
              <a:rPr spc="-10" dirty="0">
                <a:latin typeface="Tahoma"/>
                <a:cs typeface="Tahoma"/>
              </a:rPr>
              <a:t>activities</a:t>
            </a:r>
            <a:r>
              <a:rPr spc="15" dirty="0">
                <a:latin typeface="Tahoma"/>
                <a:cs typeface="Tahoma"/>
              </a:rPr>
              <a:t> </a:t>
            </a:r>
            <a:r>
              <a:rPr dirty="0">
                <a:latin typeface="Tahoma"/>
                <a:cs typeface="Tahoma"/>
              </a:rPr>
              <a:t>for</a:t>
            </a:r>
            <a:r>
              <a:rPr spc="-175" dirty="0">
                <a:latin typeface="Tahoma"/>
                <a:cs typeface="Tahoma"/>
              </a:rPr>
              <a:t> </a:t>
            </a:r>
            <a:r>
              <a:rPr spc="-25" dirty="0">
                <a:latin typeface="Tahoma"/>
                <a:cs typeface="Tahoma"/>
              </a:rPr>
              <a:t>organization</a:t>
            </a:r>
            <a:r>
              <a:rPr spc="-140" dirty="0">
                <a:latin typeface="Tahoma"/>
                <a:cs typeface="Tahoma"/>
              </a:rPr>
              <a:t> </a:t>
            </a:r>
            <a:r>
              <a:rPr spc="-10" dirty="0">
                <a:latin typeface="Tahoma"/>
                <a:cs typeface="Tahoma"/>
              </a:rPr>
              <a:t>within </a:t>
            </a:r>
            <a:r>
              <a:rPr spc="-25" dirty="0">
                <a:latin typeface="Tahoma"/>
                <a:cs typeface="Tahoma"/>
              </a:rPr>
              <a:t>Grants.gov</a:t>
            </a:r>
            <a:r>
              <a:rPr spc="-120" dirty="0">
                <a:latin typeface="Tahoma"/>
                <a:cs typeface="Tahoma"/>
              </a:rPr>
              <a:t> </a:t>
            </a:r>
            <a:r>
              <a:rPr dirty="0">
                <a:latin typeface="Tahoma"/>
                <a:cs typeface="Tahoma"/>
              </a:rPr>
              <a:t>and</a:t>
            </a:r>
            <a:r>
              <a:rPr spc="-35" dirty="0">
                <a:latin typeface="Tahoma"/>
                <a:cs typeface="Tahoma"/>
              </a:rPr>
              <a:t> </a:t>
            </a:r>
            <a:r>
              <a:rPr spc="-25" dirty="0">
                <a:latin typeface="Tahoma"/>
                <a:cs typeface="Tahoma"/>
              </a:rPr>
              <a:t>approves</a:t>
            </a:r>
            <a:r>
              <a:rPr spc="-130" dirty="0">
                <a:latin typeface="Tahoma"/>
                <a:cs typeface="Tahoma"/>
              </a:rPr>
              <a:t> </a:t>
            </a:r>
            <a:r>
              <a:rPr spc="-10" dirty="0">
                <a:latin typeface="Tahoma"/>
                <a:cs typeface="Tahoma"/>
              </a:rPr>
              <a:t>the</a:t>
            </a:r>
            <a:r>
              <a:rPr spc="-85" dirty="0">
                <a:latin typeface="Tahoma"/>
                <a:cs typeface="Tahoma"/>
              </a:rPr>
              <a:t> </a:t>
            </a:r>
            <a:r>
              <a:rPr spc="-25" dirty="0">
                <a:latin typeface="Tahoma"/>
                <a:cs typeface="Tahoma"/>
              </a:rPr>
              <a:t>AOR</a:t>
            </a:r>
            <a:endParaRPr dirty="0">
              <a:latin typeface="Tahoma"/>
              <a:cs typeface="Tahoma"/>
            </a:endParaRPr>
          </a:p>
          <a:p>
            <a:pPr marL="245745" marR="21590" lvl="1" indent="-233679">
              <a:spcBef>
                <a:spcPts val="1220"/>
              </a:spcBef>
              <a:buChar char="•"/>
              <a:tabLst>
                <a:tab pos="245745" algn="l"/>
                <a:tab pos="246379" algn="l"/>
              </a:tabLst>
            </a:pPr>
            <a:r>
              <a:rPr dirty="0">
                <a:latin typeface="Tahoma"/>
                <a:cs typeface="Tahoma"/>
              </a:rPr>
              <a:t>~7-</a:t>
            </a:r>
            <a:r>
              <a:rPr spc="-10" dirty="0">
                <a:latin typeface="Tahoma"/>
                <a:cs typeface="Tahoma"/>
              </a:rPr>
              <a:t>10</a:t>
            </a:r>
            <a:r>
              <a:rPr spc="-114" dirty="0">
                <a:latin typeface="Tahoma"/>
                <a:cs typeface="Tahoma"/>
              </a:rPr>
              <a:t> </a:t>
            </a:r>
            <a:r>
              <a:rPr lang="en-US" spc="-114" dirty="0">
                <a:latin typeface="Tahoma"/>
                <a:cs typeface="Tahoma"/>
              </a:rPr>
              <a:t>(or more) </a:t>
            </a:r>
            <a:r>
              <a:rPr spc="-20" dirty="0">
                <a:latin typeface="Tahoma"/>
                <a:cs typeface="Tahoma"/>
              </a:rPr>
              <a:t>business</a:t>
            </a:r>
            <a:r>
              <a:rPr spc="-135" dirty="0">
                <a:latin typeface="Tahoma"/>
                <a:cs typeface="Tahoma"/>
              </a:rPr>
              <a:t> </a:t>
            </a:r>
            <a:r>
              <a:rPr spc="-25" dirty="0">
                <a:latin typeface="Tahoma"/>
                <a:cs typeface="Tahoma"/>
              </a:rPr>
              <a:t>days</a:t>
            </a:r>
            <a:r>
              <a:rPr spc="-125" dirty="0">
                <a:latin typeface="Tahoma"/>
                <a:cs typeface="Tahoma"/>
              </a:rPr>
              <a:t> </a:t>
            </a:r>
            <a:r>
              <a:rPr dirty="0">
                <a:latin typeface="Tahoma"/>
                <a:cs typeface="Tahoma"/>
              </a:rPr>
              <a:t>after</a:t>
            </a:r>
            <a:r>
              <a:rPr spc="-10" dirty="0">
                <a:latin typeface="Tahoma"/>
                <a:cs typeface="Tahoma"/>
              </a:rPr>
              <a:t> </a:t>
            </a:r>
            <a:r>
              <a:rPr spc="-25" dirty="0">
                <a:latin typeface="Tahoma"/>
                <a:cs typeface="Tahoma"/>
              </a:rPr>
              <a:t>completely</a:t>
            </a:r>
            <a:r>
              <a:rPr spc="-120" dirty="0">
                <a:latin typeface="Tahoma"/>
                <a:cs typeface="Tahoma"/>
              </a:rPr>
              <a:t> </a:t>
            </a:r>
            <a:r>
              <a:rPr spc="-20" dirty="0">
                <a:latin typeface="Tahoma"/>
                <a:cs typeface="Tahoma"/>
              </a:rPr>
              <a:t>registering,</a:t>
            </a:r>
            <a:r>
              <a:rPr dirty="0">
                <a:latin typeface="Tahoma"/>
                <a:cs typeface="Tahoma"/>
              </a:rPr>
              <a:t> </a:t>
            </a:r>
            <a:r>
              <a:rPr spc="-10" dirty="0">
                <a:latin typeface="Tahoma"/>
                <a:cs typeface="Tahoma"/>
              </a:rPr>
              <a:t>including </a:t>
            </a:r>
            <a:r>
              <a:rPr spc="-20" dirty="0">
                <a:latin typeface="Tahoma"/>
                <a:cs typeface="Tahoma"/>
              </a:rPr>
              <a:t>submitting</a:t>
            </a:r>
            <a:r>
              <a:rPr spc="-120" dirty="0">
                <a:latin typeface="Tahoma"/>
                <a:cs typeface="Tahoma"/>
              </a:rPr>
              <a:t> </a:t>
            </a:r>
            <a:r>
              <a:rPr spc="-30" dirty="0">
                <a:latin typeface="Tahoma"/>
                <a:cs typeface="Tahoma"/>
              </a:rPr>
              <a:t>notarized</a:t>
            </a:r>
            <a:r>
              <a:rPr spc="-110" dirty="0">
                <a:latin typeface="Tahoma"/>
                <a:cs typeface="Tahoma"/>
              </a:rPr>
              <a:t> </a:t>
            </a:r>
            <a:r>
              <a:rPr spc="-10" dirty="0">
                <a:latin typeface="Tahoma"/>
                <a:cs typeface="Tahoma"/>
              </a:rPr>
              <a:t>letter</a:t>
            </a:r>
            <a:r>
              <a:rPr spc="5" dirty="0">
                <a:latin typeface="Tahoma"/>
                <a:cs typeface="Tahoma"/>
              </a:rPr>
              <a:t> </a:t>
            </a:r>
            <a:r>
              <a:rPr spc="-10" dirty="0">
                <a:latin typeface="Tahoma"/>
                <a:cs typeface="Tahoma"/>
              </a:rPr>
              <a:t>to</a:t>
            </a:r>
            <a:r>
              <a:rPr spc="-100" dirty="0">
                <a:latin typeface="Tahoma"/>
                <a:cs typeface="Tahoma"/>
              </a:rPr>
              <a:t> </a:t>
            </a:r>
            <a:r>
              <a:rPr spc="-25" dirty="0">
                <a:latin typeface="Tahoma"/>
                <a:cs typeface="Tahoma"/>
              </a:rPr>
              <a:t>SAM</a:t>
            </a:r>
            <a:endParaRPr dirty="0">
              <a:latin typeface="Tahoma"/>
              <a:cs typeface="Tahoma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685800" y="361950"/>
            <a:ext cx="7239634" cy="8274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4200"/>
              </a:lnSpc>
              <a:spcBef>
                <a:spcPts val="105"/>
              </a:spcBef>
            </a:pPr>
            <a:r>
              <a:rPr dirty="0"/>
              <a:t>Registration:</a:t>
            </a:r>
            <a:r>
              <a:rPr spc="-100" dirty="0"/>
              <a:t> </a:t>
            </a:r>
            <a:r>
              <a:rPr dirty="0"/>
              <a:t>Before</a:t>
            </a:r>
            <a:r>
              <a:rPr spc="-125" dirty="0"/>
              <a:t> </a:t>
            </a:r>
            <a:r>
              <a:rPr spc="-10" dirty="0"/>
              <a:t>Grants.gov</a:t>
            </a:r>
          </a:p>
          <a:p>
            <a:pPr marL="12700">
              <a:lnSpc>
                <a:spcPts val="2100"/>
              </a:lnSpc>
            </a:pPr>
            <a:r>
              <a:rPr sz="1850" spc="-20" dirty="0">
                <a:solidFill>
                  <a:srgbClr val="006FC0"/>
                </a:solidFill>
              </a:rPr>
              <a:t>System</a:t>
            </a:r>
            <a:r>
              <a:rPr sz="1850" spc="-110" dirty="0">
                <a:solidFill>
                  <a:srgbClr val="006FC0"/>
                </a:solidFill>
              </a:rPr>
              <a:t> </a:t>
            </a:r>
            <a:r>
              <a:rPr sz="1850" dirty="0">
                <a:solidFill>
                  <a:srgbClr val="006FC0"/>
                </a:solidFill>
              </a:rPr>
              <a:t>for</a:t>
            </a:r>
            <a:r>
              <a:rPr sz="1850" spc="50" dirty="0">
                <a:solidFill>
                  <a:srgbClr val="006FC0"/>
                </a:solidFill>
              </a:rPr>
              <a:t> </a:t>
            </a:r>
            <a:r>
              <a:rPr sz="1850" spc="-25" dirty="0">
                <a:solidFill>
                  <a:srgbClr val="006FC0"/>
                </a:solidFill>
              </a:rPr>
              <a:t>Award</a:t>
            </a:r>
            <a:r>
              <a:rPr sz="1850" spc="-150" dirty="0">
                <a:solidFill>
                  <a:srgbClr val="006FC0"/>
                </a:solidFill>
              </a:rPr>
              <a:t> </a:t>
            </a:r>
            <a:r>
              <a:rPr sz="1850" spc="-20" dirty="0">
                <a:solidFill>
                  <a:srgbClr val="006FC0"/>
                </a:solidFill>
              </a:rPr>
              <a:t>Management</a:t>
            </a:r>
            <a:r>
              <a:rPr sz="1850" spc="-229" dirty="0">
                <a:solidFill>
                  <a:srgbClr val="006FC0"/>
                </a:solidFill>
              </a:rPr>
              <a:t> </a:t>
            </a:r>
            <a:r>
              <a:rPr sz="1850" spc="-10" dirty="0">
                <a:solidFill>
                  <a:srgbClr val="006FC0"/>
                </a:solidFill>
              </a:rPr>
              <a:t>(SAM</a:t>
            </a:r>
            <a:r>
              <a:rPr lang="en-US" sz="1850" spc="-10" dirty="0">
                <a:solidFill>
                  <a:srgbClr val="006FC0"/>
                </a:solidFill>
              </a:rPr>
              <a:t>.gov</a:t>
            </a:r>
            <a:r>
              <a:rPr sz="1850" spc="-10" dirty="0">
                <a:solidFill>
                  <a:srgbClr val="006FC0"/>
                </a:solidFill>
              </a:rPr>
              <a:t>)</a:t>
            </a:r>
            <a:endParaRPr sz="1850" dirty="0"/>
          </a:p>
        </p:txBody>
      </p:sp>
      <p:sp>
        <p:nvSpPr>
          <p:cNvPr id="12" name="object 1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70"/>
              </a:lnSpc>
            </a:pPr>
            <a:fld id="{81D60167-4931-47E6-BA6A-407CBD079E47}" type="slidenum">
              <a:rPr spc="-25" dirty="0"/>
              <a:t>9</a:t>
            </a:fld>
            <a:endParaRPr spc="-25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6fbdf0b-a975-4044-a47c-386fde465a67">
      <Terms xmlns="http://schemas.microsoft.com/office/infopath/2007/PartnerControls"/>
    </lcf76f155ced4ddcb4097134ff3c332f>
    <TaxCatchAll xmlns="a33cd0c9-f1b7-4be6-b942-015de1fb8433" xsi:nil="true"/>
    <SharedWithUsers xmlns="a33cd0c9-f1b7-4be6-b942-015de1fb8433">
      <UserInfo>
        <DisplayName/>
        <AccountId xsi:nil="true"/>
        <AccountType/>
      </UserInfo>
    </SharedWithUsers>
    <MediaLengthInSeconds xmlns="36fbdf0b-a975-4044-a47c-386fde465a67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EBAD264FDEA104E9ADF22A4C9B1118D" ma:contentTypeVersion="18" ma:contentTypeDescription="Create a new document." ma:contentTypeScope="" ma:versionID="2e4aecb44527d16f33fd0b608d3f6b40">
  <xsd:schema xmlns:xsd="http://www.w3.org/2001/XMLSchema" xmlns:xs="http://www.w3.org/2001/XMLSchema" xmlns:p="http://schemas.microsoft.com/office/2006/metadata/properties" xmlns:ns2="36fbdf0b-a975-4044-a47c-386fde465a67" xmlns:ns3="a33cd0c9-f1b7-4be6-b942-015de1fb8433" targetNamespace="http://schemas.microsoft.com/office/2006/metadata/properties" ma:root="true" ma:fieldsID="611e9c45e1f48eba5e356d972ffebdde" ns2:_="" ns3:_="">
    <xsd:import namespace="36fbdf0b-a975-4044-a47c-386fde465a67"/>
    <xsd:import namespace="a33cd0c9-f1b7-4be6-b942-015de1fb843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6fbdf0b-a975-4044-a47c-386fde465a6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LengthInSeconds" ma:index="10" nillable="true" ma:displayName="Length (seconds)" ma:internalName="MediaLengthInSeconds" ma:readOnly="true">
      <xsd:simpleType>
        <xsd:restriction base="dms:Unknown"/>
      </xsd:simpleType>
    </xsd:element>
    <xsd:element name="MediaServiceAutoKeyPoints" ma:index="1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88354e73-cbdb-4c5b-ae2f-c2a5b6304f0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33cd0c9-f1b7-4be6-b942-015de1fb8433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b4b9b449-0770-444f-8265-dcb17446a25a}" ma:internalName="TaxCatchAll" ma:showField="CatchAllData" ma:web="a33cd0c9-f1b7-4be6-b942-015de1fb843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208CA54-BF0C-4BE0-B9E3-DC135ABDA35D}">
  <ds:schemaRefs>
    <ds:schemaRef ds:uri="http://schemas.microsoft.com/office/infopath/2007/PartnerControls"/>
    <ds:schemaRef ds:uri="http://purl.org/dc/terms/"/>
    <ds:schemaRef ds:uri="http://schemas.microsoft.com/office/2006/metadata/properties"/>
    <ds:schemaRef ds:uri="http://schemas.microsoft.com/office/2006/documentManagement/types"/>
    <ds:schemaRef ds:uri="http://purl.org/dc/dcmitype/"/>
    <ds:schemaRef ds:uri="http://www.w3.org/XML/1998/namespace"/>
    <ds:schemaRef ds:uri="http://purl.org/dc/elements/1.1/"/>
    <ds:schemaRef ds:uri="36fbdf0b-a975-4044-a47c-386fde465a67"/>
    <ds:schemaRef ds:uri="http://schemas.openxmlformats.org/package/2006/metadata/core-properties"/>
    <ds:schemaRef ds:uri="a33cd0c9-f1b7-4be6-b942-015de1fb8433"/>
  </ds:schemaRefs>
</ds:datastoreItem>
</file>

<file path=customXml/itemProps2.xml><?xml version="1.0" encoding="utf-8"?>
<ds:datastoreItem xmlns:ds="http://schemas.openxmlformats.org/officeDocument/2006/customXml" ds:itemID="{2FFAD658-F4FE-4C6B-B5EA-983A2CFD9F8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AF3CAA6-6FC9-4033-9BA5-06631A9F6F9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6fbdf0b-a975-4044-a47c-386fde465a67"/>
    <ds:schemaRef ds:uri="a33cd0c9-f1b7-4be6-b942-015de1fb843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562</TotalTime>
  <Words>1529</Words>
  <Application>Microsoft Office PowerPoint</Application>
  <PresentationFormat>On-screen Show (16:9)</PresentationFormat>
  <Paragraphs>300</Paragraphs>
  <Slides>44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9" baseType="lpstr">
      <vt:lpstr>Arial</vt:lpstr>
      <vt:lpstr>Calibri</vt:lpstr>
      <vt:lpstr>Tahoma</vt:lpstr>
      <vt:lpstr>Times New Roman</vt:lpstr>
      <vt:lpstr>Office Theme</vt:lpstr>
      <vt:lpstr>Grants.gov Applicant Overview</vt:lpstr>
      <vt:lpstr>Training Topics</vt:lpstr>
      <vt:lpstr>Navigating Grants.gov</vt:lpstr>
      <vt:lpstr>Navigating Grants.gov Search Grants and Applicant Tabs on the Homepage</vt:lpstr>
      <vt:lpstr>Navigating Grants.gov Applicant Resources: Videos, User Guide, Training Content, FAQs and More</vt:lpstr>
      <vt:lpstr>Navigating Grants.gov Highlights from the Learn Grants tab</vt:lpstr>
      <vt:lpstr>Navigating Grants.gov Subscriptions and Email Notifications</vt:lpstr>
      <vt:lpstr>Registration</vt:lpstr>
      <vt:lpstr>Registration: Before Grants.gov System for Award Management (SAM.gov)</vt:lpstr>
      <vt:lpstr>Registration: SAM.gov and Grants.gov</vt:lpstr>
      <vt:lpstr>Registration: Grants.gov Account Accounts enable subscription management</vt:lpstr>
      <vt:lpstr>Registration: Grants.gov Roles EBiz Point of Contact, AOR role, workspace manager role</vt:lpstr>
      <vt:lpstr>Search Grants</vt:lpstr>
      <vt:lpstr>Searching for Funding Opportunities Using the Grants.gov Search Fields</vt:lpstr>
      <vt:lpstr>Searching for Funding Opportunities</vt:lpstr>
      <vt:lpstr>Searching for Funding Opportunities</vt:lpstr>
      <vt:lpstr>Searching for Funding Opportunities</vt:lpstr>
      <vt:lpstr>What’s in a Funding Opportunity?</vt:lpstr>
      <vt:lpstr>What’s in a Funding Opportunity?</vt:lpstr>
      <vt:lpstr>What’s in a Funding Opportunity? Synopsis</vt:lpstr>
      <vt:lpstr>What’s in a Funding Opportunity?</vt:lpstr>
      <vt:lpstr>What’s in a Funding Opportunity? Full Announcement – Under Related Documents Tab</vt:lpstr>
      <vt:lpstr>What’s in a Funding Opportunity?</vt:lpstr>
      <vt:lpstr>Applying with Workspace</vt:lpstr>
      <vt:lpstr>What Is Grants.gov Workspace? The online space on where you work on your grant application</vt:lpstr>
      <vt:lpstr>Workspace: Participants</vt:lpstr>
      <vt:lpstr>Workspace: Participants</vt:lpstr>
      <vt:lpstr>Workspace: WM Adds Participants</vt:lpstr>
      <vt:lpstr>Completing Workspace Forms</vt:lpstr>
      <vt:lpstr>Completing Webforms</vt:lpstr>
      <vt:lpstr>Completing PDF Forms</vt:lpstr>
      <vt:lpstr>Completing PDF Forms</vt:lpstr>
      <vt:lpstr>Reusing Workspace Forms</vt:lpstr>
      <vt:lpstr>Reusing Workspace Forms</vt:lpstr>
      <vt:lpstr>Workspace: Submit Application</vt:lpstr>
      <vt:lpstr>Tracking Your Application Submission</vt:lpstr>
      <vt:lpstr>Submission Confirmation Messages</vt:lpstr>
      <vt:lpstr>Tracking Your Application Details Tab of Submitted Workspace</vt:lpstr>
      <vt:lpstr>Tracking Your Application Submission Details of Submitted Workspace</vt:lpstr>
      <vt:lpstr>Grants.gov Mobile App</vt:lpstr>
      <vt:lpstr>Download the Mobile App</vt:lpstr>
      <vt:lpstr>Tips for Applicants</vt:lpstr>
      <vt:lpstr>Tips for Applicants Crafting Grant Proposals and Submitting Applications</vt:lpstr>
      <vt:lpstr>Connect with Grants.gov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Grants.gov Applicant Overview</dc:title>
  <dc:creator>Ceresa, Judy  (HHS/ASFR)</dc:creator>
  <cp:lastModifiedBy>Daniel Daughtry Weiss</cp:lastModifiedBy>
  <cp:revision>7</cp:revision>
  <dcterms:created xsi:type="dcterms:W3CDTF">2022-04-07T17:06:59Z</dcterms:created>
  <dcterms:modified xsi:type="dcterms:W3CDTF">2023-12-21T20:06:01Z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2021-11-30T00:00:00Z</vt:filetime>
  </property>
  <property fmtid="{D5CDD505-2E9C-101B-9397-08002B2CF9AE}" pid="3" name="LastSaved">
    <vt:filetime>2022-04-07T00:00:00Z</vt:filetime>
  </property>
  <property fmtid="{D5CDD505-2E9C-101B-9397-08002B2CF9AE}" pid="4" name="ContentTypeId">
    <vt:lpwstr>0x0101009EBAD264FDEA104E9ADF22A4C9B1118D</vt:lpwstr>
  </property>
  <property fmtid="{D5CDD505-2E9C-101B-9397-08002B2CF9AE}" pid="5" name="Order">
    <vt:r8>316600</vt:r8>
  </property>
  <property fmtid="{D5CDD505-2E9C-101B-9397-08002B2CF9AE}" pid="6" name="ComplianceAssetId">
    <vt:lpwstr/>
  </property>
  <property fmtid="{D5CDD505-2E9C-101B-9397-08002B2CF9AE}" pid="7" name="_ExtendedDescription">
    <vt:lpwstr/>
  </property>
  <property fmtid="{D5CDD505-2E9C-101B-9397-08002B2CF9AE}" pid="8" name="TriggerFlowInfo">
    <vt:lpwstr/>
  </property>
  <property fmtid="{D5CDD505-2E9C-101B-9397-08002B2CF9AE}" pid="9" name="MediaServiceImageTags">
    <vt:lpwstr/>
  </property>
</Properties>
</file>